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16.xml" ContentType="application/vnd.openxmlformats-officedocument.presentationml.notesSlide+xml"/>
  <Override PartName="/ppt/tags/tag2.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6" r:id="rId1"/>
  </p:sldMasterIdLst>
  <p:notesMasterIdLst>
    <p:notesMasterId r:id="rId30"/>
  </p:notesMasterIdLst>
  <p:sldIdLst>
    <p:sldId id="274"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8" r:id="rId24"/>
    <p:sldId id="319" r:id="rId25"/>
    <p:sldId id="320" r:id="rId26"/>
    <p:sldId id="321" r:id="rId27"/>
    <p:sldId id="291" r:id="rId28"/>
    <p:sldId id="292" r:id="rId29"/>
  </p:sldIdLst>
  <p:sldSz cx="9144000" cy="6858000" type="screen4x3"/>
  <p:notesSz cx="6858000" cy="9294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894" autoAdjust="0"/>
  </p:normalViewPr>
  <p:slideViewPr>
    <p:cSldViewPr snapToGrid="0">
      <p:cViewPr varScale="1">
        <p:scale>
          <a:sx n="93" d="100"/>
          <a:sy n="93" d="100"/>
        </p:scale>
        <p:origin x="216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3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355"/>
          </a:xfrm>
          <a:prstGeom prst="rect">
            <a:avLst/>
          </a:prstGeom>
        </p:spPr>
        <p:txBody>
          <a:bodyPr vert="horz" lIns="91440" tIns="45720" rIns="91440" bIns="45720" rtlCol="0"/>
          <a:lstStyle>
            <a:lvl1pPr algn="r">
              <a:defRPr sz="1200"/>
            </a:lvl1pPr>
          </a:lstStyle>
          <a:p>
            <a:fld id="{B2E1FEBC-00AD-473F-B510-8D94A1E2349A}" type="datetimeFigureOut">
              <a:rPr lang="en-US" smtClean="0"/>
              <a:t>10/23/2020</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129"/>
            <a:ext cx="5486400" cy="365983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8460"/>
            <a:ext cx="2971800" cy="4663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8460"/>
            <a:ext cx="2971800" cy="466354"/>
          </a:xfrm>
          <a:prstGeom prst="rect">
            <a:avLst/>
          </a:prstGeom>
        </p:spPr>
        <p:txBody>
          <a:bodyPr vert="horz" lIns="91440" tIns="45720" rIns="91440" bIns="45720" rtlCol="0" anchor="b"/>
          <a:lstStyle>
            <a:lvl1pPr algn="r">
              <a:defRPr sz="1200"/>
            </a:lvl1pPr>
          </a:lstStyle>
          <a:p>
            <a:fld id="{D5A53599-92E8-4488-BC76-C2A31C532662}" type="slidenum">
              <a:rPr lang="en-US" smtClean="0"/>
              <a:t>‹#›</a:t>
            </a:fld>
            <a:endParaRPr lang="en-US"/>
          </a:p>
        </p:txBody>
      </p:sp>
    </p:spTree>
    <p:extLst>
      <p:ext uri="{BB962C8B-B14F-4D97-AF65-F5344CB8AC3E}">
        <p14:creationId xmlns:p14="http://schemas.microsoft.com/office/powerpoint/2010/main" val="153907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A53599-92E8-4488-BC76-C2A31C532662}" type="slidenum">
              <a:rPr lang="en-US" smtClean="0"/>
              <a:t>1</a:t>
            </a:fld>
            <a:endParaRPr lang="en-US"/>
          </a:p>
        </p:txBody>
      </p:sp>
    </p:spTree>
    <p:extLst>
      <p:ext uri="{BB962C8B-B14F-4D97-AF65-F5344CB8AC3E}">
        <p14:creationId xmlns:p14="http://schemas.microsoft.com/office/powerpoint/2010/main" val="35166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21805" y="4060945"/>
            <a:ext cx="5773653" cy="4767516"/>
          </a:xfrm>
        </p:spPr>
        <p:txBody>
          <a:bodyPr/>
          <a:lstStyle/>
          <a:p>
            <a:r>
              <a:rPr lang="en-US" dirty="0" smtClean="0"/>
              <a:t>There are very few Special Enrollment Periods (SEPs) for Part B allowed by law. </a:t>
            </a:r>
          </a:p>
          <a:p>
            <a:endParaRPr lang="en-US" dirty="0" smtClean="0"/>
          </a:p>
          <a:p>
            <a:r>
              <a:rPr lang="en-US" dirty="0" smtClean="0"/>
              <a:t>An important</a:t>
            </a:r>
            <a:r>
              <a:rPr lang="en-US" baseline="0" dirty="0" smtClean="0"/>
              <a:t> </a:t>
            </a:r>
            <a:r>
              <a:rPr lang="en-US" dirty="0" smtClean="0"/>
              <a:t>SEP allows a beneficiary to enroll after their IEP and not wait for the General Enrollment Period (GEP), and there is no penalty. </a:t>
            </a:r>
          </a:p>
          <a:p>
            <a:endParaRPr lang="en-US" dirty="0" smtClean="0"/>
          </a:p>
          <a:p>
            <a:r>
              <a:rPr lang="en-US" dirty="0" smtClean="0"/>
              <a:t>To be eligible, must have employer group health plan (EGHP) </a:t>
            </a:r>
            <a:r>
              <a:rPr lang="en-US" b="1" dirty="0" smtClean="0"/>
              <a:t>coverage based on active, current employment. </a:t>
            </a:r>
          </a:p>
          <a:p>
            <a:endParaRPr lang="en-US" b="1" dirty="0" smtClean="0"/>
          </a:p>
          <a:p>
            <a:r>
              <a:rPr lang="en-US" dirty="0" smtClean="0"/>
              <a:t>If you're 65 or older, beneficiary must get this employer-sponsored coverage based on employee’s or spouse’s </a:t>
            </a:r>
            <a:r>
              <a:rPr lang="en-US" b="1" dirty="0" smtClean="0"/>
              <a:t>current employment.</a:t>
            </a:r>
          </a:p>
          <a:p>
            <a:endParaRPr lang="en-US" dirty="0" smtClean="0"/>
          </a:p>
          <a:p>
            <a:r>
              <a:rPr lang="en-US" dirty="0" smtClean="0"/>
              <a:t>Disability-based</a:t>
            </a:r>
            <a:r>
              <a:rPr lang="en-US" baseline="0" dirty="0" smtClean="0"/>
              <a:t> </a:t>
            </a:r>
            <a:r>
              <a:rPr lang="en-US" dirty="0" smtClean="0"/>
              <a:t>Medicare, beneficiary can also have employer-sponsored coverage based on a </a:t>
            </a:r>
            <a:r>
              <a:rPr lang="en-US" b="1" dirty="0" smtClean="0"/>
              <a:t>member’s current employment</a:t>
            </a:r>
            <a:r>
              <a:rPr lang="en-US" dirty="0" smtClean="0"/>
              <a:t>. </a:t>
            </a:r>
          </a:p>
          <a:p>
            <a:endParaRPr lang="en-US" dirty="0" smtClean="0"/>
          </a:p>
          <a:p>
            <a:r>
              <a:rPr lang="en-US" dirty="0" smtClean="0"/>
              <a:t>People who get Medicare based on End-stage Renal Disease don’t qualify for an SEP.</a:t>
            </a:r>
          </a:p>
          <a:p>
            <a:endParaRPr lang="en-US" dirty="0" smtClean="0"/>
          </a:p>
          <a:p>
            <a:r>
              <a:rPr lang="en-US" dirty="0" smtClean="0"/>
              <a:t>Beneficiary must have this EGHP coverage for all the months you were eligible to enroll in Part B, but didn’t. </a:t>
            </a:r>
          </a:p>
          <a:p>
            <a:endParaRPr lang="en-US" dirty="0" smtClean="0"/>
          </a:p>
          <a:p>
            <a:r>
              <a:rPr lang="en-US" dirty="0" smtClean="0"/>
              <a:t>For most people, this means beneficiary had EGHP coverage since turning 65.</a:t>
            </a:r>
          </a:p>
          <a:p>
            <a:endParaRPr lang="en-US" dirty="0" smtClean="0"/>
          </a:p>
          <a:p>
            <a:r>
              <a:rPr lang="en-US" dirty="0" smtClean="0"/>
              <a:t>If eligible, can enroll using the SEP at any time while having EGHP coverage based </a:t>
            </a:r>
            <a:r>
              <a:rPr lang="en-US" b="1" dirty="0" smtClean="0"/>
              <a:t>on active, current employment</a:t>
            </a:r>
            <a:r>
              <a:rPr lang="en-US" dirty="0" smtClean="0"/>
              <a:t>. </a:t>
            </a:r>
          </a:p>
          <a:p>
            <a:endParaRPr lang="en-US" dirty="0" smtClean="0"/>
          </a:p>
          <a:p>
            <a:r>
              <a:rPr lang="en-US" dirty="0" smtClean="0"/>
              <a:t>Loss of either the EGHP coverage or the current employment, have 8 months to enroll.</a:t>
            </a:r>
          </a:p>
          <a:p>
            <a:endParaRPr lang="en-US" dirty="0" smtClean="0"/>
          </a:p>
          <a:p>
            <a:r>
              <a:rPr lang="en-US" dirty="0" smtClean="0"/>
              <a:t>Don’t enroll within the 8 months, have to wait until the next GEP to enroll, will have a gap in coverage, and may have to pay a penalty.</a:t>
            </a:r>
          </a:p>
          <a:p>
            <a:endParaRPr lang="en-US" b="1" dirty="0" smtClean="0"/>
          </a:p>
          <a:p>
            <a:r>
              <a:rPr lang="en-US" b="1" dirty="0" smtClean="0"/>
              <a:t>It's important to note that Consolidated Omnibus Budget Reconciliation Act (COBRA), retiree coverage, long-term worker’s compensation, or Veterans Affairs coverage isn't considered active, current employment.</a:t>
            </a:r>
          </a:p>
          <a:p>
            <a:endParaRPr lang="en-US" dirty="0"/>
          </a:p>
        </p:txBody>
      </p:sp>
      <p:sp>
        <p:nvSpPr>
          <p:cNvPr id="4" name="Slide Number Placeholder 3"/>
          <p:cNvSpPr>
            <a:spLocks noGrp="1"/>
          </p:cNvSpPr>
          <p:nvPr>
            <p:ph type="sldNum" sz="quarter" idx="10"/>
          </p:nvPr>
        </p:nvSpPr>
        <p:spPr/>
        <p:txBody>
          <a:bodyPr/>
          <a:lstStyle/>
          <a:p>
            <a:fld id="{666AA210-F09A-4D2C-988F-5E80B2706499}" type="slidenum">
              <a:rPr lang="en-US" smtClean="0"/>
              <a:pPr/>
              <a:t>11</a:t>
            </a:fld>
            <a:endParaRPr lang="en-US" dirty="0"/>
          </a:p>
        </p:txBody>
      </p:sp>
      <p:sp>
        <p:nvSpPr>
          <p:cNvPr id="7" name="Slide Image Placeholder 6"/>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1491238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If beneficiary didn’t sign up for Part B  during IEP, can enroll during the General Enrollment Period (GEP). </a:t>
            </a:r>
          </a:p>
          <a:p>
            <a:endParaRPr lang="en-US" dirty="0" smtClean="0"/>
          </a:p>
          <a:p>
            <a:r>
              <a:rPr lang="en-US" dirty="0" smtClean="0"/>
              <a:t>The GEP occurs January 1 through March 31 each year. If enroll in the GEP, your coverage will begin July 1. </a:t>
            </a:r>
          </a:p>
          <a:p>
            <a:endParaRPr lang="en-US" dirty="0" smtClean="0"/>
          </a:p>
          <a:p>
            <a:r>
              <a:rPr lang="en-US" dirty="0" smtClean="0"/>
              <a:t>If</a:t>
            </a:r>
            <a:r>
              <a:rPr lang="en-US" baseline="0" dirty="0" smtClean="0"/>
              <a:t> beneficiary doesn’t enroll in </a:t>
            </a:r>
            <a:r>
              <a:rPr lang="en-US" dirty="0" smtClean="0"/>
              <a:t>Part B when first eligible and more than 12 months have passed since turned 65 (and not eligible</a:t>
            </a:r>
            <a:r>
              <a:rPr lang="en-US" baseline="0" dirty="0" smtClean="0"/>
              <a:t> for SEP)</a:t>
            </a:r>
            <a:r>
              <a:rPr lang="en-US" dirty="0" smtClean="0"/>
              <a:t>, have to pay a penalty added to monthly Part B premium. </a:t>
            </a:r>
          </a:p>
          <a:p>
            <a:endParaRPr lang="en-US" dirty="0" smtClean="0"/>
          </a:p>
          <a:p>
            <a:r>
              <a:rPr lang="en-US" dirty="0" smtClean="0"/>
              <a:t>The Part B penalty is 10% for each </a:t>
            </a:r>
            <a:r>
              <a:rPr lang="en-US" b="1" dirty="0" smtClean="0"/>
              <a:t>full</a:t>
            </a:r>
            <a:r>
              <a:rPr lang="en-US" dirty="0" smtClean="0"/>
              <a:t> 12-month period could’ve had Part B, but didn’t sign up for it. </a:t>
            </a:r>
          </a:p>
          <a:p>
            <a:endParaRPr lang="en-US" dirty="0" smtClean="0"/>
          </a:p>
          <a:p>
            <a:r>
              <a:rPr lang="en-US" dirty="0" smtClean="0"/>
              <a:t>In most cases have to pay this penalty for as long as you have Part B. </a:t>
            </a:r>
          </a:p>
          <a:p>
            <a:endParaRPr lang="en-US" dirty="0"/>
          </a:p>
        </p:txBody>
      </p:sp>
      <p:sp>
        <p:nvSpPr>
          <p:cNvPr id="4" name="Slide Number Placeholder 3"/>
          <p:cNvSpPr>
            <a:spLocks noGrp="1"/>
          </p:cNvSpPr>
          <p:nvPr>
            <p:ph type="sldNum" sz="quarter" idx="10"/>
          </p:nvPr>
        </p:nvSpPr>
        <p:spPr/>
        <p:txBody>
          <a:bodyPr/>
          <a:lstStyle/>
          <a:p>
            <a:fld id="{666AA210-F09A-4D2C-988F-5E80B2706499}" type="slidenum">
              <a:rPr lang="en-US" smtClean="0"/>
              <a:pPr/>
              <a:t>12</a:t>
            </a:fld>
            <a:endParaRPr lang="en-US" dirty="0"/>
          </a:p>
        </p:txBody>
      </p:sp>
      <p:sp>
        <p:nvSpPr>
          <p:cNvPr id="7" name="Slide Image Placeholder 6"/>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1748348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66AA210-F09A-4D2C-988F-5E80B2706499}" type="slidenum">
              <a:rPr lang="en-US" smtClean="0"/>
              <a:pPr/>
              <a:t>13</a:t>
            </a:fld>
            <a:endParaRPr lang="en-US" dirty="0"/>
          </a:p>
        </p:txBody>
      </p:sp>
      <p:sp>
        <p:nvSpPr>
          <p:cNvPr id="7" name="Slide Image Placeholder 6"/>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170196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14</a:t>
            </a:fld>
            <a:endParaRPr lang="en-US" dirty="0"/>
          </a:p>
        </p:txBody>
      </p:sp>
    </p:spTree>
    <p:extLst>
      <p:ext uri="{BB962C8B-B14F-4D97-AF65-F5344CB8AC3E}">
        <p14:creationId xmlns:p14="http://schemas.microsoft.com/office/powerpoint/2010/main" val="1798495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p:txBody>
          <a:bodyPr/>
          <a:lstStyle/>
          <a:p>
            <a:fld id="{083AF669-3039-45EE-98BA-E93EAF797AD8}" type="slidenum">
              <a:rPr lang="en-US" smtClean="0"/>
              <a:pPr/>
              <a:t>15</a:t>
            </a:fld>
            <a:endParaRPr lang="en-US" dirty="0" smtClean="0"/>
          </a:p>
        </p:txBody>
      </p:sp>
      <p:sp>
        <p:nvSpPr>
          <p:cNvPr id="155652" name="Rectangle 3"/>
          <p:cNvSpPr>
            <a:spLocks noGrp="1" noChangeArrowheads="1"/>
          </p:cNvSpPr>
          <p:nvPr>
            <p:ph type="body" idx="1"/>
          </p:nvPr>
        </p:nvSpPr>
        <p:spPr/>
        <p:txBody>
          <a:bodyPr/>
          <a:lstStyle/>
          <a:p>
            <a:pPr marL="0" lvl="1" defTabSz="897301">
              <a:spcBef>
                <a:spcPts val="589"/>
              </a:spcBef>
              <a:tabLst>
                <a:tab pos="115278" algn="l"/>
              </a:tabLst>
              <a:defRPr/>
            </a:pPr>
            <a:r>
              <a:rPr lang="en-US" dirty="0">
                <a:solidFill>
                  <a:prstClr val="black"/>
                </a:solidFill>
              </a:rPr>
              <a:t>Medicare prescription drug coverage (Part D) adds to Medicare health care coverage. </a:t>
            </a:r>
          </a:p>
          <a:p>
            <a:pPr marL="0" lvl="1" defTabSz="897301">
              <a:spcBef>
                <a:spcPts val="589"/>
              </a:spcBef>
              <a:tabLst>
                <a:tab pos="115278" algn="l"/>
              </a:tabLst>
              <a:defRPr/>
            </a:pPr>
            <a:endParaRPr lang="en-US" dirty="0">
              <a:solidFill>
                <a:prstClr val="black"/>
              </a:solidFill>
            </a:endParaRPr>
          </a:p>
          <a:p>
            <a:pPr marL="0" lvl="1" defTabSz="897301">
              <a:spcBef>
                <a:spcPts val="589"/>
              </a:spcBef>
              <a:tabLst>
                <a:tab pos="115278" algn="l"/>
              </a:tabLst>
              <a:defRPr/>
            </a:pPr>
            <a:r>
              <a:rPr lang="en-US" dirty="0">
                <a:solidFill>
                  <a:prstClr val="black"/>
                </a:solidFill>
              </a:rPr>
              <a:t>It helps pay for medically necessary brand-name and generic prescription drugs.</a:t>
            </a:r>
          </a:p>
          <a:p>
            <a:pPr marL="0" lvl="1" defTabSz="897301">
              <a:spcBef>
                <a:spcPts val="589"/>
              </a:spcBef>
              <a:tabLst>
                <a:tab pos="115278" algn="l"/>
              </a:tabLst>
              <a:defRPr/>
            </a:pPr>
            <a:endParaRPr lang="en-US" dirty="0">
              <a:solidFill>
                <a:prstClr val="black"/>
              </a:solidFill>
            </a:endParaRPr>
          </a:p>
          <a:p>
            <a:pPr marL="0" lvl="1" defTabSz="897301">
              <a:spcBef>
                <a:spcPts val="589"/>
              </a:spcBef>
              <a:tabLst>
                <a:tab pos="115278" algn="l"/>
              </a:tabLst>
              <a:defRPr/>
            </a:pPr>
            <a:r>
              <a:rPr lang="en-US" dirty="0">
                <a:solidFill>
                  <a:prstClr val="black"/>
                </a:solidFill>
              </a:rPr>
              <a:t>Medicare drug plans are offered by insurance companies and other private companies approved by Medicare. All people with Medicare are eligible to enroll in a Medicare drug plan. To get coverage, beneficiary must join a plan–enrollment isn't automatic for most people. </a:t>
            </a:r>
          </a:p>
          <a:p>
            <a:pPr marL="0" lvl="1" defTabSz="897301">
              <a:spcBef>
                <a:spcPts val="589"/>
              </a:spcBef>
              <a:tabLst>
                <a:tab pos="115278" algn="l"/>
              </a:tabLst>
              <a:defRPr/>
            </a:pPr>
            <a:endParaRPr lang="en-US" dirty="0">
              <a:solidFill>
                <a:prstClr val="black"/>
              </a:solidFill>
            </a:endParaRPr>
          </a:p>
          <a:p>
            <a:pPr marL="0" lvl="1"/>
            <a:endParaRPr lang="en-US" dirty="0" smtClean="0"/>
          </a:p>
        </p:txBody>
      </p:sp>
      <p:sp>
        <p:nvSpPr>
          <p:cNvPr id="4" name="Slide Image Placeholder 3"/>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3552767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21805" y="4060945"/>
            <a:ext cx="5713145" cy="4411759"/>
          </a:xfrm>
        </p:spPr>
        <p:txBody>
          <a:bodyPr/>
          <a:lstStyle/>
          <a:p>
            <a:pPr defTabSz="897301">
              <a:spcBef>
                <a:spcPts val="589"/>
              </a:spcBef>
              <a:defRPr/>
            </a:pPr>
            <a:r>
              <a:rPr lang="en-US" dirty="0">
                <a:solidFill>
                  <a:prstClr val="black"/>
                </a:solidFill>
              </a:rPr>
              <a:t>When beneficiary  first becomes eligible to get Medicare, has a 7-month Initial Enrollment Period (IEP) for Part D (like Part A and B):</a:t>
            </a:r>
          </a:p>
          <a:p>
            <a:pPr defTabSz="897301">
              <a:spcBef>
                <a:spcPts val="589"/>
              </a:spcBef>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BB7BC668-EF9E-4008-A594-DB84396FB3E9}" type="slidenum">
              <a:rPr lang="en-US" smtClean="0">
                <a:solidFill>
                  <a:prstClr val="black"/>
                </a:solidFill>
              </a:rPr>
              <a:pPr/>
              <a:t>16</a:t>
            </a:fld>
            <a:endParaRPr lang="en-US" dirty="0">
              <a:solidFill>
                <a:prstClr val="black"/>
              </a:solidFill>
            </a:endParaRPr>
          </a:p>
        </p:txBody>
      </p:sp>
      <p:sp>
        <p:nvSpPr>
          <p:cNvPr id="7" name="Slide Image Placeholder 6"/>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1359189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Notes Placeholder 2"/>
          <p:cNvSpPr>
            <a:spLocks noGrp="1"/>
          </p:cNvSpPr>
          <p:nvPr>
            <p:ph type="body" idx="1"/>
          </p:nvPr>
        </p:nvSpPr>
        <p:spPr>
          <a:xfrm>
            <a:off x="326573" y="3933653"/>
            <a:ext cx="6361043" cy="4671849"/>
          </a:xfrm>
        </p:spPr>
        <p:txBody>
          <a:bodyPr>
            <a:normAutofit/>
          </a:bodyPr>
          <a:lstStyle/>
          <a:p>
            <a:pPr lvl="1"/>
            <a:endParaRPr lang="en-US" dirty="0"/>
          </a:p>
        </p:txBody>
      </p:sp>
      <p:sp>
        <p:nvSpPr>
          <p:cNvPr id="234500" name="Slide Number Placeholder 3"/>
          <p:cNvSpPr>
            <a:spLocks noGrp="1"/>
          </p:cNvSpPr>
          <p:nvPr>
            <p:ph type="sldNum" sz="quarter" idx="5"/>
          </p:nvPr>
        </p:nvSpPr>
        <p:spPr/>
        <p:txBody>
          <a:bodyPr/>
          <a:lstStyle/>
          <a:p>
            <a:fld id="{A9C4DAB9-00ED-45F8-813B-6962B7EF0A5A}" type="slidenum">
              <a:rPr lang="en-US" smtClean="0"/>
              <a:pPr/>
              <a:t>17</a:t>
            </a:fld>
            <a:endParaRPr lang="en-US" dirty="0" smtClean="0"/>
          </a:p>
        </p:txBody>
      </p:sp>
      <p:sp>
        <p:nvSpPr>
          <p:cNvPr id="4" name="Slide Image Placeholder 3"/>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2994392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p:cNvSpPr>
            <a:spLocks noGrp="1" noChangeArrowheads="1"/>
          </p:cNvSpPr>
          <p:nvPr>
            <p:ph type="body" idx="1"/>
          </p:nvPr>
        </p:nvSpPr>
        <p:spPr/>
        <p:txBody>
          <a:bodyPr/>
          <a:lstStyle/>
          <a:p>
            <a:pPr marL="0" lvl="1" defTabSz="897301">
              <a:spcBef>
                <a:spcPts val="589"/>
              </a:spcBef>
              <a:tabLst>
                <a:tab pos="115278" algn="l"/>
              </a:tabLst>
              <a:defRPr/>
            </a:pPr>
            <a:r>
              <a:rPr lang="en-US" dirty="0">
                <a:solidFill>
                  <a:prstClr val="black"/>
                </a:solidFill>
              </a:rPr>
              <a:t>If beneficiary has other </a:t>
            </a:r>
            <a:r>
              <a:rPr lang="en-US" b="1" dirty="0">
                <a:solidFill>
                  <a:prstClr val="black"/>
                </a:solidFill>
              </a:rPr>
              <a:t>creditable</a:t>
            </a:r>
            <a:r>
              <a:rPr lang="en-US" dirty="0">
                <a:solidFill>
                  <a:prstClr val="black"/>
                </a:solidFill>
              </a:rPr>
              <a:t> drug coverage (e.g., through employment), can defer enrollment without penalty. Become eligible for SEP:</a:t>
            </a:r>
          </a:p>
          <a:p>
            <a:pPr marL="115278" lvl="1" indent="-115278" defTabSz="897301">
              <a:spcBef>
                <a:spcPts val="589"/>
              </a:spcBef>
              <a:buFont typeface="Wingdings" panose="05000000000000000000" pitchFamily="2" charset="2"/>
              <a:buChar char="§"/>
              <a:tabLst>
                <a:tab pos="115278" algn="l"/>
              </a:tabLst>
              <a:defRPr/>
            </a:pPr>
            <a:endParaRPr lang="en-US" dirty="0">
              <a:solidFill>
                <a:prstClr val="black"/>
              </a:solidFill>
            </a:endParaRPr>
          </a:p>
          <a:p>
            <a:pPr marL="115278" lvl="1" indent="-115278" defTabSz="897301">
              <a:lnSpc>
                <a:spcPct val="110000"/>
              </a:lnSpc>
              <a:spcBef>
                <a:spcPts val="589"/>
              </a:spcBef>
              <a:buFont typeface="Wingdings" panose="05000000000000000000" pitchFamily="2" charset="2"/>
              <a:buChar char="§"/>
              <a:tabLst>
                <a:tab pos="115278" algn="l"/>
              </a:tabLst>
              <a:defRPr/>
            </a:pPr>
            <a:r>
              <a:rPr lang="en-US" dirty="0">
                <a:solidFill>
                  <a:prstClr val="black"/>
                </a:solidFill>
              </a:rPr>
              <a:t>If you lose your other creditable prescription drug coverage</a:t>
            </a:r>
          </a:p>
          <a:p>
            <a:pPr marL="115278" lvl="1" indent="-115278" defTabSz="897301">
              <a:lnSpc>
                <a:spcPct val="110000"/>
              </a:lnSpc>
              <a:spcBef>
                <a:spcPts val="589"/>
              </a:spcBef>
              <a:buFont typeface="Wingdings" panose="05000000000000000000" pitchFamily="2" charset="2"/>
              <a:buChar char="§"/>
              <a:tabLst>
                <a:tab pos="115278" algn="l"/>
              </a:tabLst>
              <a:defRPr/>
            </a:pPr>
            <a:endParaRPr lang="en-US" dirty="0">
              <a:solidFill>
                <a:prstClr val="black"/>
              </a:solidFill>
            </a:endParaRPr>
          </a:p>
          <a:p>
            <a:pPr marL="115278" lvl="1" indent="-115278" defTabSz="897301">
              <a:lnSpc>
                <a:spcPct val="110000"/>
              </a:lnSpc>
              <a:spcBef>
                <a:spcPts val="589"/>
              </a:spcBef>
              <a:buFont typeface="Wingdings" panose="05000000000000000000" pitchFamily="2" charset="2"/>
              <a:buChar char="§"/>
              <a:tabLst>
                <a:tab pos="115278" algn="l"/>
              </a:tabLst>
              <a:defRPr/>
            </a:pPr>
            <a:r>
              <a:rPr lang="en-US" dirty="0">
                <a:solidFill>
                  <a:prstClr val="black"/>
                </a:solidFill>
              </a:rPr>
              <a:t>If you weren’t properly told that your other coverage wasn’t creditable, or that the other coverage was reduced so that it’s no longer creditable</a:t>
            </a:r>
          </a:p>
          <a:p>
            <a:pPr marL="115278" lvl="1" indent="-115278" defTabSz="897301">
              <a:lnSpc>
                <a:spcPct val="110000"/>
              </a:lnSpc>
              <a:spcBef>
                <a:spcPts val="589"/>
              </a:spcBef>
              <a:buFont typeface="Wingdings" panose="05000000000000000000" pitchFamily="2" charset="2"/>
              <a:buChar char="§"/>
              <a:tabLst>
                <a:tab pos="115278" algn="l"/>
              </a:tabLst>
              <a:defRPr/>
            </a:pPr>
            <a:endParaRPr lang="en-US" dirty="0">
              <a:solidFill>
                <a:prstClr val="black"/>
              </a:solidFill>
            </a:endParaRPr>
          </a:p>
          <a:p>
            <a:pPr marL="0" lvl="1" defTabSz="897301">
              <a:lnSpc>
                <a:spcPct val="110000"/>
              </a:lnSpc>
              <a:spcBef>
                <a:spcPts val="589"/>
              </a:spcBef>
              <a:tabLst>
                <a:tab pos="115278" algn="l"/>
              </a:tabLst>
              <a:defRPr/>
            </a:pPr>
            <a:r>
              <a:rPr lang="en-US" b="1" dirty="0">
                <a:solidFill>
                  <a:prstClr val="black"/>
                </a:solidFill>
              </a:rPr>
              <a:t>NOTE</a:t>
            </a:r>
            <a:r>
              <a:rPr lang="en-US" dirty="0">
                <a:solidFill>
                  <a:prstClr val="black"/>
                </a:solidFill>
              </a:rPr>
              <a:t>: It’s important to remember that the SEPs for Part B and Part D have different time frames for when beneficiaries can sign up for coverage. Beneficiaries may be eligible for a Medicare Part B SEP if over 65 and beneficiary (or spouse) are still working and have health insurance through </a:t>
            </a:r>
            <a:r>
              <a:rPr lang="en-US" b="1" dirty="0">
                <a:solidFill>
                  <a:prstClr val="black"/>
                </a:solidFill>
              </a:rPr>
              <a:t>current active employment</a:t>
            </a:r>
            <a:r>
              <a:rPr lang="en-US" dirty="0">
                <a:solidFill>
                  <a:prstClr val="black"/>
                </a:solidFill>
              </a:rPr>
              <a:t>. Part B SEP lasts for 8 months and begins the month after employment ends. However, Part D SEP lasts for only 2 full months after the month </a:t>
            </a:r>
            <a:r>
              <a:rPr lang="en-US" b="1" dirty="0">
                <a:solidFill>
                  <a:prstClr val="black"/>
                </a:solidFill>
              </a:rPr>
              <a:t>coverage</a:t>
            </a:r>
            <a:r>
              <a:rPr lang="en-US" dirty="0">
                <a:solidFill>
                  <a:prstClr val="black"/>
                </a:solidFill>
              </a:rPr>
              <a:t> ends. </a:t>
            </a:r>
          </a:p>
          <a:p>
            <a:pPr marL="0" lvl="1" defTabSz="897301">
              <a:lnSpc>
                <a:spcPct val="110000"/>
              </a:lnSpc>
              <a:spcBef>
                <a:spcPts val="589"/>
              </a:spcBef>
              <a:tabLst>
                <a:tab pos="115278" algn="l"/>
              </a:tabLst>
              <a:defRPr/>
            </a:pPr>
            <a:endParaRPr lang="en-US" dirty="0">
              <a:solidFill>
                <a:prstClr val="black"/>
              </a:solidFill>
            </a:endParaRPr>
          </a:p>
          <a:p>
            <a:pPr>
              <a:spcBef>
                <a:spcPts val="567"/>
              </a:spcBef>
              <a:defRPr/>
            </a:pPr>
            <a:endParaRPr lang="en-US" dirty="0"/>
          </a:p>
        </p:txBody>
      </p:sp>
      <p:sp>
        <p:nvSpPr>
          <p:cNvPr id="237572" name="Slide Number Placeholder 3"/>
          <p:cNvSpPr>
            <a:spLocks noGrp="1"/>
          </p:cNvSpPr>
          <p:nvPr>
            <p:ph type="sldNum" sz="quarter" idx="5"/>
          </p:nvPr>
        </p:nvSpPr>
        <p:spPr/>
        <p:txBody>
          <a:bodyPr/>
          <a:lstStyle/>
          <a:p>
            <a:fld id="{5F2211C3-B90A-4B23-A310-F22C57AECEAE}" type="slidenum">
              <a:rPr lang="en-US" smtClean="0"/>
              <a:pPr/>
              <a:t>18</a:t>
            </a:fld>
            <a:endParaRPr lang="en-US" dirty="0" smtClean="0"/>
          </a:p>
        </p:txBody>
      </p:sp>
      <p:sp>
        <p:nvSpPr>
          <p:cNvPr id="4" name="Slide Image Placeholder 3"/>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3757445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151217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spcBef>
                <a:spcPts val="589"/>
              </a:spcBef>
              <a:defRPr/>
            </a:pPr>
            <a:r>
              <a:rPr lang="en-US" dirty="0">
                <a:solidFill>
                  <a:prstClr val="black"/>
                </a:solidFill>
              </a:rPr>
              <a:t>Medicare pays second for people if they’re eligible for Medicare due to End-Stage Renal Disease (ESRD) and are covered by an EGHP (either theirs or their spouse’s)</a:t>
            </a:r>
          </a:p>
          <a:p>
            <a:pPr defTabSz="897301">
              <a:spcBef>
                <a:spcPts val="589"/>
              </a:spcBef>
              <a:defRPr/>
            </a:pPr>
            <a:endParaRPr lang="en-US" dirty="0">
              <a:solidFill>
                <a:prstClr val="black"/>
              </a:solidFill>
            </a:endParaRPr>
          </a:p>
          <a:p>
            <a:pPr defTabSz="897301">
              <a:spcBef>
                <a:spcPts val="589"/>
              </a:spcBef>
              <a:defRPr/>
            </a:pPr>
            <a:r>
              <a:rPr lang="en-US" dirty="0">
                <a:solidFill>
                  <a:prstClr val="black"/>
                </a:solidFill>
              </a:rPr>
              <a:t>The EGHP is primary for the first 30 months of Medicare entitlement based on ESRD</a:t>
            </a:r>
          </a:p>
          <a:p>
            <a:pPr defTabSz="897301">
              <a:spcBef>
                <a:spcPts val="589"/>
              </a:spcBef>
              <a:defRPr/>
            </a:pPr>
            <a:endParaRPr lang="en-US" dirty="0">
              <a:solidFill>
                <a:prstClr val="black"/>
              </a:solidFill>
            </a:endParaRPr>
          </a:p>
          <a:p>
            <a:pPr defTabSz="897301">
              <a:spcBef>
                <a:spcPts val="589"/>
              </a:spcBef>
              <a:defRPr/>
            </a:pPr>
            <a:r>
              <a:rPr lang="en-US" dirty="0">
                <a:solidFill>
                  <a:prstClr val="black"/>
                </a:solidFill>
              </a:rPr>
              <a:t>Medicare pays first for people after the 30-month coordination period has ended, and the EGHP pays second.</a:t>
            </a:r>
          </a:p>
          <a:p>
            <a:pPr defTabSz="897301">
              <a:spcBef>
                <a:spcPts val="589"/>
              </a:spcBef>
              <a:defRPr/>
            </a:pPr>
            <a:endParaRPr lang="en-US" dirty="0">
              <a:solidFill>
                <a:prstClr val="black"/>
              </a:solidFill>
            </a:endParaRPr>
          </a:p>
          <a:p>
            <a:pPr defTabSz="897301">
              <a:spcBef>
                <a:spcPts val="589"/>
              </a:spcBef>
              <a:defRPr/>
            </a:pPr>
            <a:r>
              <a:rPr lang="en-US" dirty="0">
                <a:solidFill>
                  <a:prstClr val="black"/>
                </a:solidFill>
              </a:rPr>
              <a:t>If the EGHP is still in the 30-month primary period and the EGHP could have changed to secondary (e.g., the employee retires and the EGHP would normally be secondary), the EGHP remains primary for the balance of the 30-month period. </a:t>
            </a:r>
          </a:p>
        </p:txBody>
      </p:sp>
      <p:sp>
        <p:nvSpPr>
          <p:cNvPr id="4" name="Slide Number Placeholder 3"/>
          <p:cNvSpPr>
            <a:spLocks noGrp="1"/>
          </p:cNvSpPr>
          <p:nvPr>
            <p:ph type="sldNum" sz="quarter" idx="10"/>
          </p:nvPr>
        </p:nvSpPr>
        <p:spPr/>
        <p:txBody>
          <a:bodyPr/>
          <a:lstStyle/>
          <a:p>
            <a:fld id="{0B77B103-16DD-4E5B-B7FE-8CB91BD629A9}" type="slidenum">
              <a:rPr lang="en-US" smtClean="0"/>
              <a:t>20</a:t>
            </a:fld>
            <a:endParaRPr lang="en-US" dirty="0"/>
          </a:p>
        </p:txBody>
      </p:sp>
    </p:spTree>
    <p:extLst>
      <p:ext uri="{BB962C8B-B14F-4D97-AF65-F5344CB8AC3E}">
        <p14:creationId xmlns:p14="http://schemas.microsoft.com/office/powerpoint/2010/main" val="409247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2</a:t>
            </a:fld>
            <a:endParaRPr lang="en-US" dirty="0"/>
          </a:p>
        </p:txBody>
      </p:sp>
    </p:spTree>
    <p:extLst>
      <p:ext uri="{BB962C8B-B14F-4D97-AF65-F5344CB8AC3E}">
        <p14:creationId xmlns:p14="http://schemas.microsoft.com/office/powerpoint/2010/main" val="4088224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HRAs consist of funds set aside by </a:t>
            </a:r>
            <a:r>
              <a:rPr lang="en-US" b="1" dirty="0" smtClean="0"/>
              <a:t>employers</a:t>
            </a:r>
            <a:r>
              <a:rPr lang="en-US" dirty="0" smtClean="0"/>
              <a:t> to reimburse employees for qualified medical expenses, just as an insurance plan will reimburse covered individuals for the cost of services incurred.</a:t>
            </a:r>
          </a:p>
          <a:p>
            <a:endParaRPr lang="en-US" dirty="0" smtClean="0"/>
          </a:p>
          <a:p>
            <a:r>
              <a:rPr lang="en-US" dirty="0" smtClean="0"/>
              <a:t>HRAs are considered to be Group Health Plans (GHPs) and thus HRA coverage is subject to Section 111 Medicare Secondary Payer (MSP) Reporting.</a:t>
            </a:r>
          </a:p>
          <a:p>
            <a:endParaRPr lang="en-US" dirty="0" smtClean="0"/>
          </a:p>
          <a:p>
            <a:r>
              <a:rPr lang="en-US" dirty="0" smtClean="0"/>
              <a:t>HRAs with an annual benefit amount of less than $5,000 are exempt from reporting. Only HRA coverage that reflects an annual benefit value of $5,000 or more must be reported.</a:t>
            </a:r>
          </a:p>
          <a:p>
            <a:endParaRPr lang="en-US" dirty="0" smtClean="0"/>
          </a:p>
          <a:p>
            <a:r>
              <a:rPr lang="en-US" dirty="0" smtClean="0"/>
              <a:t>Due to carry-over or roll-over options in an HRA, if the value of the HRA starts at less than $5,000 but grows to meet or exceed $5,000, the HRA must be reported when the increase to $5,000 or more occurs.</a:t>
            </a:r>
          </a:p>
          <a:p>
            <a:endParaRPr lang="en-US" dirty="0" smtClean="0"/>
          </a:p>
          <a:p>
            <a:r>
              <a:rPr lang="en-US" dirty="0" smtClean="0"/>
              <a:t>Check with your HRA administrator, they should be handling</a:t>
            </a:r>
            <a:r>
              <a:rPr lang="en-US" baseline="0" dirty="0" smtClean="0"/>
              <a:t> the reporting. Make it part of your request for services.</a:t>
            </a:r>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21</a:t>
            </a:fld>
            <a:endParaRPr lang="en-US" dirty="0"/>
          </a:p>
        </p:txBody>
      </p:sp>
    </p:spTree>
    <p:extLst>
      <p:ext uri="{BB962C8B-B14F-4D97-AF65-F5344CB8AC3E}">
        <p14:creationId xmlns:p14="http://schemas.microsoft.com/office/powerpoint/2010/main" val="22845941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22</a:t>
            </a:fld>
            <a:endParaRPr lang="en-US" dirty="0"/>
          </a:p>
        </p:txBody>
      </p:sp>
    </p:spTree>
    <p:extLst>
      <p:ext uri="{BB962C8B-B14F-4D97-AF65-F5344CB8AC3E}">
        <p14:creationId xmlns:p14="http://schemas.microsoft.com/office/powerpoint/2010/main" val="1361931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23</a:t>
            </a:fld>
            <a:endParaRPr lang="en-US" dirty="0"/>
          </a:p>
        </p:txBody>
      </p:sp>
    </p:spTree>
    <p:extLst>
      <p:ext uri="{BB962C8B-B14F-4D97-AF65-F5344CB8AC3E}">
        <p14:creationId xmlns:p14="http://schemas.microsoft.com/office/powerpoint/2010/main" val="2859114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24</a:t>
            </a:fld>
            <a:endParaRPr lang="en-US" dirty="0"/>
          </a:p>
        </p:txBody>
      </p:sp>
    </p:spTree>
    <p:extLst>
      <p:ext uri="{BB962C8B-B14F-4D97-AF65-F5344CB8AC3E}">
        <p14:creationId xmlns:p14="http://schemas.microsoft.com/office/powerpoint/2010/main" val="1002270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screen</a:t>
            </a:r>
            <a:r>
              <a:rPr lang="en-US" baseline="0" dirty="0" smtClean="0"/>
              <a:t> shot of where EGHP reports Creditable Coverage Status. Handouts #3 and 4 provide instructions and screen shots to enter information.</a:t>
            </a:r>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25</a:t>
            </a:fld>
            <a:endParaRPr lang="en-US" dirty="0"/>
          </a:p>
        </p:txBody>
      </p:sp>
    </p:spTree>
    <p:extLst>
      <p:ext uri="{BB962C8B-B14F-4D97-AF65-F5344CB8AC3E}">
        <p14:creationId xmlns:p14="http://schemas.microsoft.com/office/powerpoint/2010/main" val="31290228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images of the first page of the two Creditable Coverage notices – </a:t>
            </a:r>
            <a:r>
              <a:rPr lang="en-US" b="1" dirty="0" smtClean="0"/>
              <a:t>Creditable</a:t>
            </a:r>
            <a:r>
              <a:rPr lang="en-US" dirty="0" smtClean="0"/>
              <a:t> Coverage and </a:t>
            </a:r>
            <a:r>
              <a:rPr lang="en-US" b="1" dirty="0" smtClean="0"/>
              <a:t>NON-Creditable</a:t>
            </a:r>
            <a:r>
              <a:rPr lang="en-US" dirty="0" smtClean="0"/>
              <a:t> Coverage</a:t>
            </a:r>
          </a:p>
          <a:p>
            <a:endParaRPr lang="en-US" dirty="0" smtClean="0"/>
          </a:p>
          <a:p>
            <a:r>
              <a:rPr lang="en-US" dirty="0" smtClean="0"/>
              <a:t>Handouts 5a and b are PDF models with editable Word documents</a:t>
            </a:r>
            <a:r>
              <a:rPr lang="en-US" baseline="0" dirty="0" smtClean="0"/>
              <a:t> attached.</a:t>
            </a:r>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26</a:t>
            </a:fld>
            <a:endParaRPr lang="en-US" dirty="0"/>
          </a:p>
        </p:txBody>
      </p:sp>
    </p:spTree>
    <p:extLst>
      <p:ext uri="{BB962C8B-B14F-4D97-AF65-F5344CB8AC3E}">
        <p14:creationId xmlns:p14="http://schemas.microsoft.com/office/powerpoint/2010/main" val="2402548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3</a:t>
            </a:fld>
            <a:endParaRPr lang="en-US" dirty="0"/>
          </a:p>
        </p:txBody>
      </p:sp>
    </p:spTree>
    <p:extLst>
      <p:ext uri="{BB962C8B-B14F-4D97-AF65-F5344CB8AC3E}">
        <p14:creationId xmlns:p14="http://schemas.microsoft.com/office/powerpoint/2010/main" val="2166270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Medicare currently provides health insurance coverage for 54 million U.S. citizens. That’s approximately 1 in every 6 Americans. </a:t>
            </a:r>
          </a:p>
          <a:p>
            <a:endParaRPr lang="en-US" dirty="0" smtClean="0"/>
          </a:p>
          <a:p>
            <a:r>
              <a:rPr lang="en-US" dirty="0" smtClean="0"/>
              <a:t>Medicare is health insurance for generally 3 groups of people:</a:t>
            </a:r>
          </a:p>
          <a:p>
            <a:endParaRPr lang="en-US" dirty="0" smtClean="0"/>
          </a:p>
          <a:p>
            <a:r>
              <a:rPr lang="en-US" dirty="0" smtClean="0"/>
              <a:t>Those who are 65 and older</a:t>
            </a:r>
          </a:p>
          <a:p>
            <a:endParaRPr lang="en-US" dirty="0" smtClean="0"/>
          </a:p>
          <a:p>
            <a:r>
              <a:rPr lang="en-US" dirty="0" smtClean="0"/>
              <a:t>People under 65 with certain disabilities who’ve been entitled to Social Security disability benefits for 24 months—includes Amyotrophic Lateral Sclerosis (ALS, also known as Lou Gehrig’s disease), without a waiting period </a:t>
            </a:r>
          </a:p>
          <a:p>
            <a:endParaRPr lang="en-US" dirty="0" smtClean="0"/>
          </a:p>
          <a:p>
            <a:r>
              <a:rPr lang="en-US" dirty="0" smtClean="0"/>
              <a:t>People of any age who have End-Stage Renal Disease (ESRD), which is permanent kidney failure that requires a regular course of dialysis or a kidney transplant </a:t>
            </a:r>
          </a:p>
          <a:p>
            <a:endParaRPr lang="en-US" dirty="0" smtClean="0"/>
          </a:p>
        </p:txBody>
      </p:sp>
      <p:sp>
        <p:nvSpPr>
          <p:cNvPr id="4" name="Slide Number Placeholder 3"/>
          <p:cNvSpPr>
            <a:spLocks noGrp="1"/>
          </p:cNvSpPr>
          <p:nvPr>
            <p:ph type="sldNum" sz="quarter" idx="10"/>
          </p:nvPr>
        </p:nvSpPr>
        <p:spPr/>
        <p:txBody>
          <a:bodyPr/>
          <a:lstStyle/>
          <a:p>
            <a:fld id="{BB7BC668-EF9E-4008-A594-DB84396FB3E9}" type="slidenum">
              <a:rPr lang="en-US" smtClean="0"/>
              <a:pPr/>
              <a:t>4</a:t>
            </a:fld>
            <a:endParaRPr lang="en-US" dirty="0"/>
          </a:p>
        </p:txBody>
      </p:sp>
      <p:sp>
        <p:nvSpPr>
          <p:cNvPr id="7" name="Slide Image Placeholder 6"/>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1770982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defTabSz="897301">
              <a:spcBef>
                <a:spcPts val="589"/>
              </a:spcBef>
              <a:defRPr/>
            </a:pPr>
            <a:r>
              <a:rPr lang="en-US" dirty="0">
                <a:solidFill>
                  <a:prstClr val="black"/>
                </a:solidFill>
              </a:rPr>
              <a:t>Medicare covers many types of services, and you have options for how to get your Medicare coverage. Medicare has 4 parts:</a:t>
            </a:r>
          </a:p>
          <a:p>
            <a:pPr defTabSz="897301">
              <a:spcBef>
                <a:spcPts val="589"/>
              </a:spcBef>
              <a:defRPr/>
            </a:pPr>
            <a:endParaRPr lang="en-US" dirty="0">
              <a:solidFill>
                <a:prstClr val="black"/>
              </a:solidFill>
            </a:endParaRPr>
          </a:p>
          <a:p>
            <a:pPr marL="168241" indent="-168241" defTabSz="897301">
              <a:spcBef>
                <a:spcPts val="589"/>
              </a:spcBef>
              <a:buFont typeface="Wingdings" panose="05000000000000000000" pitchFamily="2" charset="2"/>
              <a:buChar char="§"/>
              <a:defRPr/>
            </a:pPr>
            <a:r>
              <a:rPr lang="en-US" b="1" dirty="0">
                <a:solidFill>
                  <a:prstClr val="black"/>
                </a:solidFill>
              </a:rPr>
              <a:t>Part A (Hospital Insurance) </a:t>
            </a:r>
            <a:r>
              <a:rPr lang="en-US" dirty="0">
                <a:solidFill>
                  <a:prstClr val="black"/>
                </a:solidFill>
              </a:rPr>
              <a:t>helps pay for inpatient hospital stays, skilled nursing facility care, home health care, and hospice care. </a:t>
            </a:r>
          </a:p>
          <a:p>
            <a:pPr marL="168241" indent="-168241" defTabSz="897301">
              <a:spcBef>
                <a:spcPts val="589"/>
              </a:spcBef>
              <a:buFont typeface="Wingdings" panose="05000000000000000000" pitchFamily="2" charset="2"/>
              <a:buChar char="§"/>
              <a:defRPr/>
            </a:pPr>
            <a:endParaRPr lang="en-US" dirty="0">
              <a:solidFill>
                <a:prstClr val="black"/>
              </a:solidFill>
            </a:endParaRPr>
          </a:p>
          <a:p>
            <a:pPr marL="168241" indent="-168241" defTabSz="897301">
              <a:spcBef>
                <a:spcPts val="589"/>
              </a:spcBef>
              <a:buFont typeface="Wingdings" panose="05000000000000000000" pitchFamily="2" charset="2"/>
              <a:buChar char="§"/>
              <a:defRPr/>
            </a:pPr>
            <a:r>
              <a:rPr lang="en-US" b="1" dirty="0">
                <a:solidFill>
                  <a:prstClr val="black"/>
                </a:solidFill>
              </a:rPr>
              <a:t>Part B (Medical Insurance) </a:t>
            </a:r>
            <a:r>
              <a:rPr lang="en-US" dirty="0">
                <a:solidFill>
                  <a:prstClr val="black"/>
                </a:solidFill>
              </a:rPr>
              <a:t>helps cover medically necessary services like doctor’s visits and outpatient care. Part B also covers many preventive services (including screening tests and shots), diagnostic tests, some therapies, and durable medical equipment like wheelchairs and walkers. Together, Part A and Part B are also referred to as “Original Medicare.”</a:t>
            </a:r>
          </a:p>
          <a:p>
            <a:pPr marL="168241" indent="-168241" defTabSz="897301">
              <a:spcBef>
                <a:spcPts val="589"/>
              </a:spcBef>
              <a:buFont typeface="Wingdings" panose="05000000000000000000" pitchFamily="2" charset="2"/>
              <a:buChar char="§"/>
              <a:defRPr/>
            </a:pPr>
            <a:endParaRPr lang="en-US" dirty="0">
              <a:solidFill>
                <a:prstClr val="black"/>
              </a:solidFill>
            </a:endParaRPr>
          </a:p>
          <a:p>
            <a:pPr marL="168241" indent="-168241" defTabSz="897301">
              <a:spcBef>
                <a:spcPts val="589"/>
              </a:spcBef>
              <a:buFont typeface="Wingdings" panose="05000000000000000000" pitchFamily="2" charset="2"/>
              <a:buChar char="§"/>
              <a:defRPr/>
            </a:pPr>
            <a:r>
              <a:rPr lang="en-US" b="1" dirty="0">
                <a:solidFill>
                  <a:prstClr val="black"/>
                </a:solidFill>
              </a:rPr>
              <a:t>Part C (Medicare Advantage [MA])</a:t>
            </a:r>
            <a:r>
              <a:rPr lang="en-US" dirty="0">
                <a:solidFill>
                  <a:prstClr val="black"/>
                </a:solidFill>
              </a:rPr>
              <a:t> is another way to get your Medicare benefits. It combines Part A and Part B, and sometimes Part D (prescription drug coverage). MA Plans are managed by private insurance companies approved by Medicare. These plans must cover medically necessary services. However, plans can charge different copayments, coinsurance, or deductibles for these services than Original Medicare.</a:t>
            </a:r>
          </a:p>
          <a:p>
            <a:pPr marL="168241" indent="-168241" defTabSz="897301">
              <a:spcBef>
                <a:spcPts val="589"/>
              </a:spcBef>
              <a:buFont typeface="Wingdings" panose="05000000000000000000" pitchFamily="2" charset="2"/>
              <a:buChar char="§"/>
              <a:defRPr/>
            </a:pPr>
            <a:endParaRPr lang="en-US" dirty="0">
              <a:solidFill>
                <a:prstClr val="black"/>
              </a:solidFill>
            </a:endParaRPr>
          </a:p>
          <a:p>
            <a:pPr marL="168241" indent="-168241" defTabSz="897301">
              <a:spcBef>
                <a:spcPts val="589"/>
              </a:spcBef>
              <a:buFont typeface="Wingdings" panose="05000000000000000000" pitchFamily="2" charset="2"/>
              <a:buChar char="§"/>
              <a:defRPr/>
            </a:pPr>
            <a:r>
              <a:rPr lang="en-US" b="1" dirty="0">
                <a:solidFill>
                  <a:prstClr val="black"/>
                </a:solidFill>
              </a:rPr>
              <a:t>Part D (Medicare Prescription Drug Coverage) </a:t>
            </a:r>
            <a:r>
              <a:rPr lang="en-US" dirty="0">
                <a:solidFill>
                  <a:prstClr val="black"/>
                </a:solidFill>
              </a:rPr>
              <a:t>helps pay for outpatient prescription drugs. Part D may help lower your prescription drug costs and protect you against higher costs in the future.</a:t>
            </a:r>
            <a:endParaRPr lang="en-US" dirty="0"/>
          </a:p>
        </p:txBody>
      </p:sp>
      <p:sp>
        <p:nvSpPr>
          <p:cNvPr id="4" name="Slide Number Placeholder 3"/>
          <p:cNvSpPr>
            <a:spLocks noGrp="1"/>
          </p:cNvSpPr>
          <p:nvPr>
            <p:ph type="sldNum" sz="quarter" idx="10"/>
          </p:nvPr>
        </p:nvSpPr>
        <p:spPr/>
        <p:txBody>
          <a:bodyPr/>
          <a:lstStyle/>
          <a:p>
            <a:fld id="{BB7BC668-EF9E-4008-A594-DB84396FB3E9}" type="slidenum">
              <a:rPr lang="en-US" smtClean="0"/>
              <a:pPr/>
              <a:t>6</a:t>
            </a:fld>
            <a:endParaRPr lang="en-US" dirty="0"/>
          </a:p>
        </p:txBody>
      </p:sp>
      <p:sp>
        <p:nvSpPr>
          <p:cNvPr id="7" name="Slide Image Placeholder 6"/>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721322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7</a:t>
            </a:fld>
            <a:endParaRPr lang="en-US" dirty="0"/>
          </a:p>
        </p:txBody>
      </p:sp>
    </p:spTree>
    <p:extLst>
      <p:ext uri="{BB962C8B-B14F-4D97-AF65-F5344CB8AC3E}">
        <p14:creationId xmlns:p14="http://schemas.microsoft.com/office/powerpoint/2010/main" val="2104648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21805" y="4060945"/>
            <a:ext cx="5713145" cy="4411759"/>
          </a:xfrm>
        </p:spPr>
        <p:txBody>
          <a:bodyPr/>
          <a:lstStyle/>
          <a:p>
            <a:pPr defTabSz="897301">
              <a:spcBef>
                <a:spcPts val="589"/>
              </a:spcBef>
              <a:defRPr/>
            </a:pPr>
            <a:r>
              <a:rPr lang="en-US" dirty="0">
                <a:solidFill>
                  <a:prstClr val="black"/>
                </a:solidFill>
              </a:rPr>
              <a:t>A beneficiaries first opportunity to enroll in Medicare is during their Initial Enrollment Period (IEP), which lasts 7 months. </a:t>
            </a:r>
          </a:p>
          <a:p>
            <a:pPr defTabSz="897301">
              <a:spcBef>
                <a:spcPts val="589"/>
              </a:spcBef>
              <a:defRPr/>
            </a:pPr>
            <a:endParaRPr lang="en-US" dirty="0">
              <a:solidFill>
                <a:prstClr val="black"/>
              </a:solidFill>
            </a:endParaRPr>
          </a:p>
          <a:p>
            <a:pPr defTabSz="897301">
              <a:spcBef>
                <a:spcPts val="589"/>
              </a:spcBef>
              <a:defRPr/>
            </a:pPr>
            <a:r>
              <a:rPr lang="en-US" dirty="0">
                <a:solidFill>
                  <a:prstClr val="black"/>
                </a:solidFill>
              </a:rPr>
              <a:t>Coverage starts based on when the beneficiary enrolls.</a:t>
            </a:r>
          </a:p>
          <a:p>
            <a:pPr defTabSz="897301">
              <a:spcBef>
                <a:spcPts val="589"/>
              </a:spcBef>
              <a:defRPr/>
            </a:pPr>
            <a:endParaRPr lang="en-US" dirty="0">
              <a:solidFill>
                <a:prstClr val="black"/>
              </a:solidFill>
            </a:endParaRPr>
          </a:p>
          <a:p>
            <a:pPr defTabSz="897301">
              <a:spcBef>
                <a:spcPts val="589"/>
              </a:spcBef>
              <a:defRPr/>
            </a:pPr>
            <a:r>
              <a:rPr lang="en-US" dirty="0">
                <a:solidFill>
                  <a:prstClr val="black"/>
                </a:solidFill>
              </a:rPr>
              <a:t>Enroll during the first 3 months of the Initial Enrollment Period (the 3 months before the month beneficiary turns 65), coverage will begin the first day of the month beneficiary turns 65.</a:t>
            </a:r>
          </a:p>
          <a:p>
            <a:pPr defTabSz="897301">
              <a:spcBef>
                <a:spcPts val="589"/>
              </a:spcBef>
              <a:defRPr/>
            </a:pPr>
            <a:endParaRPr lang="en-US" dirty="0">
              <a:solidFill>
                <a:prstClr val="black"/>
              </a:solidFill>
            </a:endParaRPr>
          </a:p>
          <a:p>
            <a:pPr defTabSz="897301">
              <a:spcBef>
                <a:spcPts val="589"/>
              </a:spcBef>
              <a:defRPr/>
            </a:pPr>
            <a:r>
              <a:rPr lang="en-US" dirty="0">
                <a:solidFill>
                  <a:prstClr val="black"/>
                </a:solidFill>
              </a:rPr>
              <a:t>If beneficiary enrolls the month turn 65, coverage will begin the first day of the next month.</a:t>
            </a:r>
          </a:p>
          <a:p>
            <a:pPr defTabSz="897301">
              <a:spcBef>
                <a:spcPts val="589"/>
              </a:spcBef>
              <a:defRPr/>
            </a:pPr>
            <a:endParaRPr lang="en-US" dirty="0">
              <a:solidFill>
                <a:prstClr val="black"/>
              </a:solidFill>
            </a:endParaRPr>
          </a:p>
          <a:p>
            <a:pPr defTabSz="897301">
              <a:spcBef>
                <a:spcPts val="589"/>
              </a:spcBef>
              <a:defRPr/>
            </a:pPr>
            <a:r>
              <a:rPr lang="en-US" dirty="0">
                <a:solidFill>
                  <a:prstClr val="black"/>
                </a:solidFill>
              </a:rPr>
              <a:t>If beneficiary enrolls in the last 3 months of IEP (the 3 months after you turn 65), coverage will begin 2 to 3 months after turn 65.</a:t>
            </a:r>
          </a:p>
          <a:p>
            <a:pPr defTabSz="897301">
              <a:spcBef>
                <a:spcPts val="589"/>
              </a:spcBef>
              <a:defRPr/>
            </a:pPr>
            <a:endParaRPr lang="en-US" dirty="0">
              <a:solidFill>
                <a:prstClr val="black"/>
              </a:solidFill>
            </a:endParaRPr>
          </a:p>
          <a:p>
            <a:pPr defTabSz="897301">
              <a:spcBef>
                <a:spcPts val="589"/>
              </a:spcBef>
              <a:defRPr/>
            </a:pPr>
            <a:r>
              <a:rPr lang="en-US" dirty="0">
                <a:solidFill>
                  <a:prstClr val="black"/>
                </a:solidFill>
              </a:rPr>
              <a:t>If beneficiary eligible for premium-free Part A, can enroll in Part A when IEP begins (3 months before turn 65) and any month afterward.</a:t>
            </a:r>
          </a:p>
          <a:p>
            <a:pPr defTabSz="897301">
              <a:spcBef>
                <a:spcPts val="589"/>
              </a:spcBef>
              <a:defRPr/>
            </a:pPr>
            <a:endParaRPr lang="en-US" dirty="0">
              <a:solidFill>
                <a:prstClr val="black"/>
              </a:solidFill>
            </a:endParaRPr>
          </a:p>
          <a:p>
            <a:pPr defTabSz="897301">
              <a:spcBef>
                <a:spcPts val="589"/>
              </a:spcBef>
              <a:defRPr/>
            </a:pPr>
            <a:r>
              <a:rPr lang="en-US" dirty="0">
                <a:solidFill>
                  <a:prstClr val="black"/>
                </a:solidFill>
              </a:rPr>
              <a:t>If you're not eligible for premium-free Part A, you can only enroll in Part A during your IEP or during the limited Part B enrollment periods. </a:t>
            </a:r>
          </a:p>
          <a:p>
            <a:pPr defTabSz="897301">
              <a:spcBef>
                <a:spcPts val="589"/>
              </a:spcBef>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BB7BC668-EF9E-4008-A594-DB84396FB3E9}" type="slidenum">
              <a:rPr lang="en-US" smtClean="0">
                <a:solidFill>
                  <a:prstClr val="black"/>
                </a:solidFill>
              </a:rPr>
              <a:pPr/>
              <a:t>8</a:t>
            </a:fld>
            <a:endParaRPr lang="en-US" dirty="0">
              <a:solidFill>
                <a:prstClr val="black"/>
              </a:solidFill>
            </a:endParaRPr>
          </a:p>
        </p:txBody>
      </p:sp>
      <p:sp>
        <p:nvSpPr>
          <p:cNvPr id="7" name="Slide Image Placeholder 6"/>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2360254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Supplement Plans</a:t>
            </a:r>
          </a:p>
          <a:p>
            <a:pPr lvl="1"/>
            <a:r>
              <a:rPr lang="en-US" dirty="0" smtClean="0"/>
              <a:t>Medicare A &amp; B both have deductibles and other cost-shares that are not covered by Medicare, and therefore due from the Member.</a:t>
            </a:r>
          </a:p>
          <a:p>
            <a:pPr lvl="1"/>
            <a:r>
              <a:rPr lang="en-US" dirty="0" smtClean="0"/>
              <a:t>The federal government has approved Medicare Supplement plans to offset those costs. Some plans cover the deductibles and the coinsurance, others cover one deductible, but not the other, some cover no deductibles, just coinsurance</a:t>
            </a:r>
          </a:p>
          <a:p>
            <a:pPr lvl="1"/>
            <a:r>
              <a:rPr lang="en-US" dirty="0" smtClean="0"/>
              <a:t>Supplements are offered in both the group and individual markets – these plans do not cover prescriptions.</a:t>
            </a:r>
          </a:p>
          <a:p>
            <a:pPr lvl="1"/>
            <a:endParaRPr lang="en-US" dirty="0" smtClean="0"/>
          </a:p>
          <a:p>
            <a:r>
              <a:rPr lang="en-US" dirty="0" smtClean="0"/>
              <a:t>Part C – Medicare Advantage Medicare Advantage Plans </a:t>
            </a:r>
          </a:p>
          <a:p>
            <a:pPr lvl="1"/>
            <a:r>
              <a:rPr lang="en-US" dirty="0" smtClean="0"/>
              <a:t>Takes the place of Parts A, B and usually Part D. </a:t>
            </a:r>
          </a:p>
          <a:p>
            <a:pPr lvl="1"/>
            <a:r>
              <a:rPr lang="en-US" dirty="0" smtClean="0"/>
              <a:t>Run by Medicare- approved private insurance companies that follow rules set by Medicare.</a:t>
            </a:r>
          </a:p>
          <a:p>
            <a:pPr lvl="1"/>
            <a:r>
              <a:rPr lang="en-US" dirty="0" smtClean="0"/>
              <a:t>May include extra benefits and services for an extra cost. </a:t>
            </a:r>
          </a:p>
          <a:p>
            <a:pPr lvl="1"/>
            <a:r>
              <a:rPr lang="en-US" dirty="0" smtClean="0"/>
              <a:t>These plans can have more out of pocket exposure and limited networks, depending on the plan design selected. </a:t>
            </a:r>
          </a:p>
          <a:p>
            <a:endParaRPr lang="en-US" dirty="0" smtClean="0"/>
          </a:p>
          <a:p>
            <a:r>
              <a:rPr lang="en-US" dirty="0" err="1" smtClean="0"/>
              <a:t>Carveouts</a:t>
            </a:r>
            <a:r>
              <a:rPr lang="en-US" dirty="0" smtClean="0"/>
              <a:t>-</a:t>
            </a:r>
            <a:r>
              <a:rPr lang="en-US" baseline="0" dirty="0" smtClean="0"/>
              <a:t> when Medicare Primary and have access to other coverage- allow for a lower premium, as plan only covers what Medicare does not. </a:t>
            </a:r>
            <a:endParaRPr lang="en-US" dirty="0"/>
          </a:p>
        </p:txBody>
      </p:sp>
      <p:sp>
        <p:nvSpPr>
          <p:cNvPr id="4" name="Slide Number Placeholder 3"/>
          <p:cNvSpPr>
            <a:spLocks noGrp="1"/>
          </p:cNvSpPr>
          <p:nvPr>
            <p:ph type="sldNum" sz="quarter" idx="10"/>
          </p:nvPr>
        </p:nvSpPr>
        <p:spPr/>
        <p:txBody>
          <a:bodyPr/>
          <a:lstStyle/>
          <a:p>
            <a:fld id="{0B77B103-16DD-4E5B-B7FE-8CB91BD629A9}" type="slidenum">
              <a:rPr lang="en-US" smtClean="0"/>
              <a:t>9</a:t>
            </a:fld>
            <a:endParaRPr lang="en-US" dirty="0"/>
          </a:p>
        </p:txBody>
      </p:sp>
    </p:spTree>
    <p:extLst>
      <p:ext uri="{BB962C8B-B14F-4D97-AF65-F5344CB8AC3E}">
        <p14:creationId xmlns:p14="http://schemas.microsoft.com/office/powerpoint/2010/main" val="1543897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21805" y="4060945"/>
            <a:ext cx="5713145" cy="4411759"/>
          </a:xfrm>
        </p:spPr>
        <p:txBody>
          <a:bodyPr/>
          <a:lstStyle/>
          <a:p>
            <a:pPr defTabSz="897301">
              <a:spcBef>
                <a:spcPts val="589"/>
              </a:spcBef>
              <a:defRPr/>
            </a:pPr>
            <a:r>
              <a:rPr lang="en-US" dirty="0">
                <a:solidFill>
                  <a:prstClr val="black"/>
                </a:solidFill>
              </a:rPr>
              <a:t>For everyone (whether premium-free Part A or have to pay a premium for it), can only enroll in Part B during:</a:t>
            </a:r>
          </a:p>
          <a:p>
            <a:pPr defTabSz="897301">
              <a:spcBef>
                <a:spcPts val="589"/>
              </a:spcBef>
              <a:defRPr/>
            </a:pPr>
            <a:endParaRPr lang="en-US" dirty="0">
              <a:solidFill>
                <a:prstClr val="black"/>
              </a:solidFill>
            </a:endParaRPr>
          </a:p>
          <a:p>
            <a:pPr marL="168241" indent="-168241" defTabSz="897301">
              <a:spcBef>
                <a:spcPts val="589"/>
              </a:spcBef>
              <a:buFont typeface="Wingdings" panose="05000000000000000000" pitchFamily="2" charset="2"/>
              <a:buChar char="§"/>
              <a:defRPr/>
            </a:pPr>
            <a:r>
              <a:rPr lang="en-US" dirty="0">
                <a:solidFill>
                  <a:prstClr val="black"/>
                </a:solidFill>
              </a:rPr>
              <a:t>Your IEP (just explained under Part A)</a:t>
            </a:r>
          </a:p>
          <a:p>
            <a:pPr marL="168241" indent="-168241" defTabSz="897301">
              <a:spcBef>
                <a:spcPts val="589"/>
              </a:spcBef>
              <a:buFont typeface="Wingdings" panose="05000000000000000000" pitchFamily="2" charset="2"/>
              <a:buChar char="§"/>
              <a:defRPr/>
            </a:pPr>
            <a:endParaRPr lang="en-US" dirty="0">
              <a:solidFill>
                <a:prstClr val="black"/>
              </a:solidFill>
            </a:endParaRPr>
          </a:p>
          <a:p>
            <a:pPr marL="168241" indent="-168241" defTabSz="897301">
              <a:spcBef>
                <a:spcPts val="589"/>
              </a:spcBef>
              <a:buFont typeface="Wingdings" panose="05000000000000000000" pitchFamily="2" charset="2"/>
              <a:buChar char="§"/>
              <a:defRPr/>
            </a:pPr>
            <a:r>
              <a:rPr lang="en-US" dirty="0">
                <a:solidFill>
                  <a:prstClr val="black"/>
                </a:solidFill>
              </a:rPr>
              <a:t>The annual General Enrollment Period (GEP) January 1–March 31 each year</a:t>
            </a:r>
          </a:p>
          <a:p>
            <a:pPr marL="168241" indent="-168241" defTabSz="897301">
              <a:spcBef>
                <a:spcPts val="589"/>
              </a:spcBef>
              <a:buFont typeface="Wingdings" panose="05000000000000000000" pitchFamily="2" charset="2"/>
              <a:buChar char="§"/>
              <a:defRPr/>
            </a:pPr>
            <a:endParaRPr lang="en-US" dirty="0">
              <a:solidFill>
                <a:prstClr val="black"/>
              </a:solidFill>
            </a:endParaRPr>
          </a:p>
          <a:p>
            <a:pPr marL="168241" indent="-168241" defTabSz="897301">
              <a:spcBef>
                <a:spcPts val="589"/>
              </a:spcBef>
              <a:buFont typeface="Wingdings" panose="05000000000000000000" pitchFamily="2" charset="2"/>
              <a:buChar char="§"/>
              <a:defRPr/>
            </a:pPr>
            <a:r>
              <a:rPr lang="en-US" dirty="0">
                <a:solidFill>
                  <a:prstClr val="black"/>
                </a:solidFill>
              </a:rPr>
              <a:t> In limited situations, a Special Enrollment Period (SEP) – Unlike Part D (later) no minimum level of coverage required.</a:t>
            </a:r>
          </a:p>
          <a:p>
            <a:pPr marL="168241" indent="-168241" defTabSz="897301">
              <a:spcBef>
                <a:spcPts val="589"/>
              </a:spcBef>
              <a:buFont typeface="Wingdings" panose="05000000000000000000" pitchFamily="2" charset="2"/>
              <a:buChar char="§"/>
              <a:defRPr/>
            </a:pPr>
            <a:endParaRPr lang="en-US" dirty="0">
              <a:solidFill>
                <a:prstClr val="black"/>
              </a:solidFill>
            </a:endParaRPr>
          </a:p>
          <a:p>
            <a:pPr defTabSz="897301">
              <a:spcBef>
                <a:spcPts val="589"/>
              </a:spcBef>
              <a:defRPr/>
            </a:pPr>
            <a:r>
              <a:rPr lang="en-US" dirty="0">
                <a:solidFill>
                  <a:prstClr val="black"/>
                </a:solidFill>
              </a:rPr>
              <a:t>If not enrolled in Part B during IEP, may have to pay a penalty. For Part B, it's a lifetime penalty for as long as you have Part B.</a:t>
            </a:r>
          </a:p>
          <a:p>
            <a:pPr defTabSz="897301">
              <a:spcBef>
                <a:spcPts val="589"/>
              </a:spcBef>
              <a:defRPr/>
            </a:pPr>
            <a:endParaRPr lang="en-US"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BB7BC668-EF9E-4008-A594-DB84396FB3E9}" type="slidenum">
              <a:rPr lang="en-US" smtClean="0">
                <a:solidFill>
                  <a:prstClr val="black"/>
                </a:solidFill>
              </a:rPr>
              <a:pPr/>
              <a:t>10</a:t>
            </a:fld>
            <a:endParaRPr lang="en-US" dirty="0">
              <a:solidFill>
                <a:prstClr val="black"/>
              </a:solidFill>
            </a:endParaRPr>
          </a:p>
        </p:txBody>
      </p:sp>
      <p:sp>
        <p:nvSpPr>
          <p:cNvPr id="7" name="Slide Image Placeholder 6"/>
          <p:cNvSpPr>
            <a:spLocks noGrp="1" noRot="1" noChangeAspect="1"/>
          </p:cNvSpPr>
          <p:nvPr>
            <p:ph type="sldImg"/>
          </p:nvPr>
        </p:nvSpPr>
        <p:spPr>
          <a:xfrm>
            <a:off x="1338263" y="757238"/>
            <a:ext cx="4181475" cy="3136900"/>
          </a:xfrm>
        </p:spPr>
      </p:sp>
    </p:spTree>
    <p:extLst>
      <p:ext uri="{BB962C8B-B14F-4D97-AF65-F5344CB8AC3E}">
        <p14:creationId xmlns:p14="http://schemas.microsoft.com/office/powerpoint/2010/main" val="171483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tx1">
                    <a:lumMod val="65000"/>
                    <a:lumOff val="35000"/>
                  </a:schemeClr>
                </a:solidFill>
              </a:defRPr>
            </a:lvl1pPr>
          </a:lstStyle>
          <a:p>
            <a:fld id="{E4138603-98B2-4A86-9C41-02D8A495E211}" type="datetimeFigureOut">
              <a:rPr lang="en-US" smtClean="0"/>
              <a:t>10/23/2020</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tx1">
                    <a:lumMod val="65000"/>
                    <a:lumOff val="35000"/>
                  </a:schemeClr>
                </a:solidFill>
              </a:defRPr>
            </a:lvl1pPr>
          </a:lstStyle>
          <a:p>
            <a:fld id="{42BB36E9-5621-4A3A-A46C-4BCD2AD4D893}"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6473974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138603-98B2-4A86-9C41-02D8A495E21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B36E9-5621-4A3A-A46C-4BCD2AD4D893}" type="slidenum">
              <a:rPr lang="en-US" smtClean="0"/>
              <a:t>‹#›</a:t>
            </a:fld>
            <a:endParaRPr lang="en-US"/>
          </a:p>
        </p:txBody>
      </p:sp>
    </p:spTree>
    <p:extLst>
      <p:ext uri="{BB962C8B-B14F-4D97-AF65-F5344CB8AC3E}">
        <p14:creationId xmlns:p14="http://schemas.microsoft.com/office/powerpoint/2010/main" val="70137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138603-98B2-4A86-9C41-02D8A495E21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B36E9-5621-4A3A-A46C-4BCD2AD4D893}" type="slidenum">
              <a:rPr lang="en-US" smtClean="0"/>
              <a:t>‹#›</a:t>
            </a:fld>
            <a:endParaRPr lang="en-US"/>
          </a:p>
        </p:txBody>
      </p:sp>
    </p:spTree>
    <p:extLst>
      <p:ext uri="{BB962C8B-B14F-4D97-AF65-F5344CB8AC3E}">
        <p14:creationId xmlns:p14="http://schemas.microsoft.com/office/powerpoint/2010/main" val="30692586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138603-98B2-4A86-9C41-02D8A495E21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B36E9-5621-4A3A-A46C-4BCD2AD4D893}" type="slidenum">
              <a:rPr lang="en-US" smtClean="0"/>
              <a:t>‹#›</a:t>
            </a:fld>
            <a:endParaRPr lang="en-US"/>
          </a:p>
        </p:txBody>
      </p:sp>
    </p:spTree>
    <p:extLst>
      <p:ext uri="{BB962C8B-B14F-4D97-AF65-F5344CB8AC3E}">
        <p14:creationId xmlns:p14="http://schemas.microsoft.com/office/powerpoint/2010/main" val="1001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E4138603-98B2-4A86-9C41-02D8A495E211}" type="datetimeFigureOut">
              <a:rPr lang="en-US" smtClean="0"/>
              <a:t>10/23/2020</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42BB36E9-5621-4A3A-A46C-4BCD2AD4D893}"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669308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138603-98B2-4A86-9C41-02D8A495E211}"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B36E9-5621-4A3A-A46C-4BCD2AD4D893}" type="slidenum">
              <a:rPr lang="en-US" smtClean="0"/>
              <a:t>‹#›</a:t>
            </a:fld>
            <a:endParaRPr lang="en-US"/>
          </a:p>
        </p:txBody>
      </p:sp>
    </p:spTree>
    <p:extLst>
      <p:ext uri="{BB962C8B-B14F-4D97-AF65-F5344CB8AC3E}">
        <p14:creationId xmlns:p14="http://schemas.microsoft.com/office/powerpoint/2010/main" val="308728251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138603-98B2-4A86-9C41-02D8A495E211}"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B36E9-5621-4A3A-A46C-4BCD2AD4D893}" type="slidenum">
              <a:rPr lang="en-US" smtClean="0"/>
              <a:t>‹#›</a:t>
            </a:fld>
            <a:endParaRPr lang="en-US"/>
          </a:p>
        </p:txBody>
      </p:sp>
    </p:spTree>
    <p:extLst>
      <p:ext uri="{BB962C8B-B14F-4D97-AF65-F5344CB8AC3E}">
        <p14:creationId xmlns:p14="http://schemas.microsoft.com/office/powerpoint/2010/main" val="367506065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138603-98B2-4A86-9C41-02D8A495E211}"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B36E9-5621-4A3A-A46C-4BCD2AD4D893}" type="slidenum">
              <a:rPr lang="en-US" smtClean="0"/>
              <a:t>‹#›</a:t>
            </a:fld>
            <a:endParaRPr lang="en-US"/>
          </a:p>
        </p:txBody>
      </p:sp>
    </p:spTree>
    <p:extLst>
      <p:ext uri="{BB962C8B-B14F-4D97-AF65-F5344CB8AC3E}">
        <p14:creationId xmlns:p14="http://schemas.microsoft.com/office/powerpoint/2010/main" val="155047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38603-98B2-4A86-9C41-02D8A495E211}"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B36E9-5621-4A3A-A46C-4BCD2AD4D893}" type="slidenum">
              <a:rPr lang="en-US" smtClean="0"/>
              <a:t>‹#›</a:t>
            </a:fld>
            <a:endParaRPr lang="en-US"/>
          </a:p>
        </p:txBody>
      </p:sp>
    </p:spTree>
    <p:extLst>
      <p:ext uri="{BB962C8B-B14F-4D97-AF65-F5344CB8AC3E}">
        <p14:creationId xmlns:p14="http://schemas.microsoft.com/office/powerpoint/2010/main" val="73988592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E4138603-98B2-4A86-9C41-02D8A495E211}" type="datetimeFigureOut">
              <a:rPr lang="en-US" smtClean="0"/>
              <a:t>10/23/2020</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42BB36E9-5621-4A3A-A46C-4BCD2AD4D893}"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410103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E4138603-98B2-4A86-9C41-02D8A495E211}" type="datetimeFigureOut">
              <a:rPr lang="en-US" smtClean="0"/>
              <a:t>10/23/2020</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42BB36E9-5621-4A3A-A46C-4BCD2AD4D893}"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55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E4138603-98B2-4A86-9C41-02D8A495E211}" type="datetimeFigureOut">
              <a:rPr lang="en-US" smtClean="0"/>
              <a:t>10/23/2020</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42BB36E9-5621-4A3A-A46C-4BCD2AD4D893}"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1">
              <a:lumMod val="85000"/>
              <a:lumOff val="15000"/>
            </a:schemeClr>
          </a:solidFill>
          <a:ln>
            <a:noFill/>
          </a:ln>
        </p:spPr>
      </p:sp>
    </p:spTree>
    <p:extLst>
      <p:ext uri="{BB962C8B-B14F-4D97-AF65-F5344CB8AC3E}">
        <p14:creationId xmlns:p14="http://schemas.microsoft.com/office/powerpoint/2010/main" val="1453608699"/>
      </p:ext>
    </p:extLst>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txStyles>
    <p:titleStyle>
      <a:lvl1pPr algn="l" defTabSz="685800" rtl="0" eaLnBrk="1" latinLnBrk="0" hangingPunct="1">
        <a:lnSpc>
          <a:spcPct val="90000"/>
        </a:lnSpc>
        <a:spcBef>
          <a:spcPct val="0"/>
        </a:spcBef>
        <a:buNone/>
        <a:defRPr sz="5100" kern="1200" cap="all" spc="150" baseline="0">
          <a:solidFill>
            <a:schemeClr val="tx1">
              <a:lumMod val="85000"/>
              <a:lumOff val="15000"/>
            </a:schemeClr>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ms.gov/Medicare/Coordination-of-Benefits-and-Recovery/EmployerServices/Voluntary-Data-Sharing-Agreemen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ssa.gov/" TargetMode="External"/><Relationship Id="rId2" Type="http://schemas.openxmlformats.org/officeDocument/2006/relationships/hyperlink" Target="http://www.medicare.gov/" TargetMode="External"/><Relationship Id="rId1" Type="http://schemas.openxmlformats.org/officeDocument/2006/relationships/slideLayout" Target="../slideLayouts/slideLayout2.xml"/><Relationship Id="rId4" Type="http://schemas.openxmlformats.org/officeDocument/2006/relationships/hyperlink" Target="https://www.medicare.gov/pubs/pdf/10050-Medicare-and-You.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Medicare 101</a:t>
            </a:r>
            <a:br>
              <a:rPr lang="en-US" dirty="0" smtClean="0"/>
            </a:br>
            <a:endParaRPr lang="en-US" dirty="0"/>
          </a:p>
        </p:txBody>
      </p:sp>
      <p:sp>
        <p:nvSpPr>
          <p:cNvPr id="5" name="Subtitle 4"/>
          <p:cNvSpPr>
            <a:spLocks noGrp="1"/>
          </p:cNvSpPr>
          <p:nvPr>
            <p:ph type="subTitle" idx="1"/>
          </p:nvPr>
        </p:nvSpPr>
        <p:spPr>
          <a:xfrm>
            <a:off x="1222219" y="6201624"/>
            <a:ext cx="6853472" cy="519852"/>
          </a:xfrm>
        </p:spPr>
        <p:txBody>
          <a:bodyPr>
            <a:normAutofit fontScale="70000" lnSpcReduction="20000"/>
          </a:bodyPr>
          <a:lstStyle/>
          <a:p>
            <a:r>
              <a:rPr lang="en-US" sz="2000" dirty="0" smtClean="0"/>
              <a:t>As it relates to </a:t>
            </a:r>
            <a:r>
              <a:rPr lang="en-US" sz="2000" b="1" u="sng" dirty="0"/>
              <a:t>A</a:t>
            </a:r>
            <a:r>
              <a:rPr lang="en-US" sz="2000" b="1" u="sng" dirty="0" smtClean="0"/>
              <a:t>ctive</a:t>
            </a:r>
            <a:r>
              <a:rPr lang="en-US" sz="2000" dirty="0" smtClean="0"/>
              <a:t> </a:t>
            </a:r>
            <a:r>
              <a:rPr lang="en-US" sz="2000" dirty="0" smtClean="0"/>
              <a:t>Employees</a:t>
            </a:r>
          </a:p>
          <a:p>
            <a:r>
              <a:rPr lang="en-US" sz="1600" dirty="0" smtClean="0"/>
              <a:t>Updated October 2020</a:t>
            </a:r>
            <a:endParaRPr lang="en-US" sz="16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749" y="3408627"/>
            <a:ext cx="2705100" cy="1695450"/>
          </a:xfrm>
          <a:prstGeom prst="rect">
            <a:avLst/>
          </a:prstGeom>
        </p:spPr>
      </p:pic>
    </p:spTree>
    <p:extLst>
      <p:ext uri="{BB962C8B-B14F-4D97-AF65-F5344CB8AC3E}">
        <p14:creationId xmlns:p14="http://schemas.microsoft.com/office/powerpoint/2010/main" val="2003218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 in Part B</a:t>
            </a:r>
            <a:endParaRPr lang="en-US" dirty="0"/>
          </a:p>
        </p:txBody>
      </p:sp>
      <p:sp>
        <p:nvSpPr>
          <p:cNvPr id="16" name="Slide Number Placeholder 15"/>
          <p:cNvSpPr>
            <a:spLocks noGrp="1"/>
          </p:cNvSpPr>
          <p:nvPr>
            <p:ph type="sldNum" sz="quarter" idx="12"/>
          </p:nvPr>
        </p:nvSpPr>
        <p:spPr>
          <a:xfrm>
            <a:off x="6457950" y="6388435"/>
            <a:ext cx="2057400" cy="365125"/>
          </a:xfrm>
        </p:spPr>
        <p:txBody>
          <a:bodyPr/>
          <a:lstStyle/>
          <a:p>
            <a:fld id="{D60A6685-DBF6-4C41-A0CC-AA9EA7A85A20}" type="slidenum">
              <a:rPr lang="en-US" smtClean="0">
                <a:solidFill>
                  <a:prstClr val="black">
                    <a:tint val="75000"/>
                  </a:prstClr>
                </a:solidFill>
              </a:rPr>
              <a:pPr/>
              <a:t>10</a:t>
            </a:fld>
            <a:endParaRPr lang="en-US" dirty="0">
              <a:solidFill>
                <a:prstClr val="black">
                  <a:tint val="75000"/>
                </a:prstClr>
              </a:solidFill>
            </a:endParaRPr>
          </a:p>
        </p:txBody>
      </p:sp>
      <p:pic>
        <p:nvPicPr>
          <p:cNvPr id="5" name="Picture 4"/>
          <p:cNvPicPr>
            <a:picLocks noChangeAspect="1"/>
          </p:cNvPicPr>
          <p:nvPr/>
        </p:nvPicPr>
        <p:blipFill>
          <a:blip r:embed="rId3"/>
          <a:stretch>
            <a:fillRect/>
          </a:stretch>
        </p:blipFill>
        <p:spPr>
          <a:xfrm>
            <a:off x="1374878" y="1723887"/>
            <a:ext cx="5964385" cy="2126774"/>
          </a:xfrm>
          <a:prstGeom prst="rect">
            <a:avLst/>
          </a:prstGeom>
        </p:spPr>
      </p:pic>
      <p:sp>
        <p:nvSpPr>
          <p:cNvPr id="3" name="Content Placeholder 2"/>
          <p:cNvSpPr>
            <a:spLocks noGrp="1"/>
          </p:cNvSpPr>
          <p:nvPr>
            <p:ph idx="1"/>
          </p:nvPr>
        </p:nvSpPr>
        <p:spPr>
          <a:xfrm>
            <a:off x="715992" y="1201719"/>
            <a:ext cx="8257694" cy="5393823"/>
          </a:xfrm>
        </p:spPr>
        <p:txBody>
          <a:bodyPr>
            <a:normAutofit fontScale="85000" lnSpcReduction="10000"/>
          </a:bodyPr>
          <a:lstStyle/>
          <a:p>
            <a:r>
              <a:rPr lang="en-US" sz="2400" dirty="0" smtClean="0"/>
              <a:t>Like Part A – Beneficiaries can enroll in Part B during IEP </a:t>
            </a:r>
          </a:p>
          <a:p>
            <a:endParaRPr lang="en-US" sz="3000" dirty="0" smtClean="0"/>
          </a:p>
          <a:p>
            <a:endParaRPr lang="en-US" sz="3000" dirty="0" smtClean="0"/>
          </a:p>
          <a:p>
            <a:endParaRPr lang="en-US" sz="3000" dirty="0"/>
          </a:p>
          <a:p>
            <a:endParaRPr lang="en-US" sz="3000" dirty="0" smtClean="0"/>
          </a:p>
          <a:p>
            <a:pPr marL="0" indent="0">
              <a:buNone/>
            </a:pPr>
            <a:endParaRPr lang="en-US" sz="500" dirty="0" smtClean="0"/>
          </a:p>
          <a:p>
            <a:pPr marL="0" indent="0">
              <a:buNone/>
            </a:pPr>
            <a:endParaRPr lang="en-US" sz="500" dirty="0"/>
          </a:p>
          <a:p>
            <a:pPr marL="0" indent="0">
              <a:buNone/>
            </a:pPr>
            <a:endParaRPr lang="en-US" sz="500" dirty="0" smtClean="0"/>
          </a:p>
          <a:p>
            <a:r>
              <a:rPr lang="en-US" sz="2400" dirty="0" smtClean="0"/>
              <a:t>Part B has a monthly premium, which is indexed based on income</a:t>
            </a:r>
          </a:p>
          <a:p>
            <a:r>
              <a:rPr lang="en-US" sz="2400" dirty="0" smtClean="0"/>
              <a:t>Employees covered by employer group health plan (EGHP) can enroll in Part B </a:t>
            </a:r>
            <a:r>
              <a:rPr lang="en-US" sz="2400" dirty="0" smtClean="0">
                <a:solidFill>
                  <a:srgbClr val="FF0000"/>
                </a:solidFill>
              </a:rPr>
              <a:t>after active </a:t>
            </a:r>
            <a:r>
              <a:rPr lang="en-US" sz="2400" dirty="0" smtClean="0"/>
              <a:t>EGHP coverage ends without penalty</a:t>
            </a:r>
          </a:p>
          <a:p>
            <a:r>
              <a:rPr lang="en-US" sz="2400" dirty="0" smtClean="0"/>
              <a:t>“Minimum</a:t>
            </a:r>
            <a:r>
              <a:rPr lang="en-US" sz="2400" dirty="0"/>
              <a:t>” </a:t>
            </a:r>
            <a:r>
              <a:rPr lang="en-US" sz="2400" dirty="0" smtClean="0"/>
              <a:t>EGHP coverage level not required</a:t>
            </a:r>
          </a:p>
          <a:p>
            <a:r>
              <a:rPr lang="en-US" sz="2400" dirty="0" smtClean="0">
                <a:solidFill>
                  <a:srgbClr val="FF0000"/>
                </a:solidFill>
              </a:rPr>
              <a:t>Enrollment in Part A required to enroll in Part B</a:t>
            </a:r>
          </a:p>
          <a:p>
            <a:r>
              <a:rPr lang="en-US" sz="2400" dirty="0"/>
              <a:t>Enrollment will make employee ineligible for </a:t>
            </a:r>
            <a:r>
              <a:rPr lang="en-US" sz="2400" dirty="0">
                <a:solidFill>
                  <a:srgbClr val="FF0000"/>
                </a:solidFill>
              </a:rPr>
              <a:t>further contributions </a:t>
            </a:r>
            <a:r>
              <a:rPr lang="en-US" sz="2400" dirty="0"/>
              <a:t>to an HSA. </a:t>
            </a:r>
          </a:p>
        </p:txBody>
      </p:sp>
    </p:spTree>
    <p:extLst>
      <p:ext uri="{BB962C8B-B14F-4D97-AF65-F5344CB8AC3E}">
        <p14:creationId xmlns:p14="http://schemas.microsoft.com/office/powerpoint/2010/main" val="2232513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7" y="382385"/>
            <a:ext cx="7980955" cy="1492132"/>
          </a:xfrm>
        </p:spPr>
        <p:txBody>
          <a:bodyPr>
            <a:noAutofit/>
          </a:bodyPr>
          <a:lstStyle/>
          <a:p>
            <a:r>
              <a:rPr lang="en-US" sz="4000" dirty="0" smtClean="0"/>
              <a:t>Part B </a:t>
            </a:r>
            <a:br>
              <a:rPr lang="en-US" sz="4000" dirty="0" smtClean="0"/>
            </a:br>
            <a:r>
              <a:rPr lang="en-US" sz="4000" dirty="0" smtClean="0"/>
              <a:t>Special Enrollment Period (SEP)</a:t>
            </a:r>
            <a:endParaRPr lang="en-US" sz="4000" dirty="0"/>
          </a:p>
        </p:txBody>
      </p:sp>
      <p:sp>
        <p:nvSpPr>
          <p:cNvPr id="3" name="Content Placeholder 2"/>
          <p:cNvSpPr>
            <a:spLocks noGrp="1"/>
          </p:cNvSpPr>
          <p:nvPr>
            <p:ph idx="1"/>
          </p:nvPr>
        </p:nvSpPr>
        <p:spPr>
          <a:xfrm>
            <a:off x="741871" y="1751163"/>
            <a:ext cx="7984646" cy="4731189"/>
          </a:xfrm>
        </p:spPr>
        <p:txBody>
          <a:bodyPr>
            <a:noAutofit/>
          </a:bodyPr>
          <a:lstStyle/>
          <a:p>
            <a:r>
              <a:rPr lang="en-US" dirty="0" smtClean="0"/>
              <a:t>Must have been enrolled in EGHP coverage based on </a:t>
            </a:r>
            <a:r>
              <a:rPr lang="en-US" i="1" dirty="0" smtClean="0"/>
              <a:t>active, current employment of self or spouse</a:t>
            </a:r>
          </a:p>
          <a:p>
            <a:r>
              <a:rPr lang="en-US" dirty="0" smtClean="0"/>
              <a:t>Can enroll in Part B</a:t>
            </a:r>
          </a:p>
          <a:p>
            <a:pPr lvl="1" indent="-292100"/>
            <a:r>
              <a:rPr lang="en-US" sz="2000" dirty="0" smtClean="0"/>
              <a:t>Anytime still covered by EGHP, or</a:t>
            </a:r>
          </a:p>
          <a:p>
            <a:pPr lvl="1" indent="-292100"/>
            <a:r>
              <a:rPr lang="en-US" sz="2000" dirty="0"/>
              <a:t>When employment ends,</a:t>
            </a:r>
            <a:endParaRPr lang="en-US" sz="2000" dirty="0" smtClean="0"/>
          </a:p>
          <a:p>
            <a:pPr lvl="2" indent="-292100"/>
            <a:r>
              <a:rPr lang="en-US" sz="2000" dirty="0"/>
              <a:t>Beneficiary eligible for SEP</a:t>
            </a:r>
          </a:p>
          <a:p>
            <a:pPr lvl="3" indent="-292100"/>
            <a:r>
              <a:rPr lang="en-US" sz="2000" dirty="0" smtClean="0"/>
              <a:t>Must enroll within 8 months of the loss of coverage or current employment, whichever happens first</a:t>
            </a:r>
          </a:p>
          <a:p>
            <a:pPr lvl="1" indent="-292100"/>
            <a:r>
              <a:rPr lang="en-US" sz="2000" dirty="0"/>
              <a:t>Usually no penalty if signed up within 8 months of active employer coverage ending</a:t>
            </a:r>
          </a:p>
          <a:p>
            <a:pPr lvl="1" indent="-292100"/>
            <a:r>
              <a:rPr lang="en-US" sz="2000" dirty="0"/>
              <a:t>Taking </a:t>
            </a:r>
            <a:r>
              <a:rPr lang="en-US" sz="2000" i="1" dirty="0">
                <a:solidFill>
                  <a:srgbClr val="C00000"/>
                </a:solidFill>
              </a:rPr>
              <a:t>COBRA or retiree coverage and delaying Part B enrollment</a:t>
            </a:r>
            <a:r>
              <a:rPr lang="en-US" sz="2000" dirty="0"/>
              <a:t> will result in </a:t>
            </a:r>
            <a:r>
              <a:rPr lang="en-US" sz="2000" dirty="0" smtClean="0"/>
              <a:t>penalty</a:t>
            </a:r>
            <a:endParaRPr lang="en-US" sz="2000" dirty="0"/>
          </a:p>
        </p:txBody>
      </p:sp>
      <p:sp>
        <p:nvSpPr>
          <p:cNvPr id="15" name="Slide Number Placeholder 14"/>
          <p:cNvSpPr>
            <a:spLocks noGrp="1"/>
          </p:cNvSpPr>
          <p:nvPr>
            <p:ph type="sldNum" sz="quarter" idx="12"/>
          </p:nvPr>
        </p:nvSpPr>
        <p:spPr/>
        <p:txBody>
          <a:bodyPr/>
          <a:lstStyle/>
          <a:p>
            <a:fld id="{D60A6685-DBF6-4C41-A0CC-AA9EA7A85A20}" type="slidenum">
              <a:rPr lang="en-US" smtClean="0"/>
              <a:pPr/>
              <a:t>11</a:t>
            </a:fld>
            <a:endParaRPr lang="en-US" dirty="0"/>
          </a:p>
        </p:txBody>
      </p:sp>
    </p:spTree>
    <p:extLst>
      <p:ext uri="{BB962C8B-B14F-4D97-AF65-F5344CB8AC3E}">
        <p14:creationId xmlns:p14="http://schemas.microsoft.com/office/powerpoint/2010/main" val="3215012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Part </a:t>
            </a:r>
            <a:r>
              <a:rPr lang="en-US" sz="5300" dirty="0"/>
              <a:t>B Late Enrollment </a:t>
            </a:r>
            <a:r>
              <a:rPr lang="en-US" sz="5300" dirty="0" smtClean="0"/>
              <a:t>Penalty</a:t>
            </a:r>
            <a:r>
              <a:rPr lang="en-US" sz="4000" dirty="0" smtClean="0"/>
              <a:t/>
            </a:r>
            <a:br>
              <a:rPr lang="en-US" sz="4000" dirty="0" smtClean="0"/>
            </a:br>
            <a:endParaRPr lang="en-US" sz="4000" dirty="0"/>
          </a:p>
        </p:txBody>
      </p:sp>
      <p:sp>
        <p:nvSpPr>
          <p:cNvPr id="3" name="Content Placeholder 2"/>
          <p:cNvSpPr>
            <a:spLocks noGrp="1"/>
          </p:cNvSpPr>
          <p:nvPr>
            <p:ph idx="1"/>
          </p:nvPr>
        </p:nvSpPr>
        <p:spPr>
          <a:xfrm>
            <a:off x="1483743" y="1923691"/>
            <a:ext cx="7517382" cy="4264050"/>
          </a:xfrm>
        </p:spPr>
        <p:txBody>
          <a:bodyPr>
            <a:normAutofit/>
          </a:bodyPr>
          <a:lstStyle/>
          <a:p>
            <a:r>
              <a:rPr lang="en-US" dirty="0" smtClean="0"/>
              <a:t>General Enrollment Period (GEP)</a:t>
            </a:r>
          </a:p>
          <a:p>
            <a:r>
              <a:rPr lang="en-US" dirty="0" smtClean="0"/>
              <a:t>January 1–March 31 annually</a:t>
            </a:r>
          </a:p>
          <a:p>
            <a:pPr lvl="1"/>
            <a:r>
              <a:rPr lang="en-US" sz="2000" dirty="0" smtClean="0"/>
              <a:t>Coverage starts July 1</a:t>
            </a:r>
          </a:p>
          <a:p>
            <a:r>
              <a:rPr lang="en-US" dirty="0" smtClean="0"/>
              <a:t>Pay a penalty</a:t>
            </a:r>
          </a:p>
          <a:p>
            <a:pPr lvl="1" indent="-292100"/>
            <a:r>
              <a:rPr lang="en-US" sz="2000" dirty="0" smtClean="0"/>
              <a:t>10% for each </a:t>
            </a:r>
            <a:r>
              <a:rPr lang="en-US" sz="2000" u="sng" dirty="0" smtClean="0"/>
              <a:t>full 12 months eligible</a:t>
            </a:r>
            <a:r>
              <a:rPr lang="en-US" sz="2000" dirty="0" smtClean="0"/>
              <a:t>, but not enrolled in Part B for as long as beneficiary enrolled in Part B</a:t>
            </a:r>
          </a:p>
        </p:txBody>
      </p:sp>
      <p:sp>
        <p:nvSpPr>
          <p:cNvPr id="15" name="Slide Number Placeholder 14"/>
          <p:cNvSpPr>
            <a:spLocks noGrp="1"/>
          </p:cNvSpPr>
          <p:nvPr>
            <p:ph type="sldNum" sz="quarter" idx="12"/>
          </p:nvPr>
        </p:nvSpPr>
        <p:spPr/>
        <p:txBody>
          <a:bodyPr/>
          <a:lstStyle/>
          <a:p>
            <a:fld id="{D60A6685-DBF6-4C41-A0CC-AA9EA7A85A20}" type="slidenum">
              <a:rPr lang="en-US" smtClean="0"/>
              <a:pPr/>
              <a:t>12</a:t>
            </a:fld>
            <a:endParaRPr lang="en-US" dirty="0"/>
          </a:p>
        </p:txBody>
      </p:sp>
    </p:spTree>
    <p:extLst>
      <p:ext uri="{BB962C8B-B14F-4D97-AF65-F5344CB8AC3E}">
        <p14:creationId xmlns:p14="http://schemas.microsoft.com/office/powerpoint/2010/main" val="476264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Part B Late Enrollment Penalty Example</a:t>
            </a:r>
            <a:endParaRPr lang="en-US" sz="4800" dirty="0"/>
          </a:p>
        </p:txBody>
      </p:sp>
      <p:sp>
        <p:nvSpPr>
          <p:cNvPr id="3" name="Content Placeholder 2"/>
          <p:cNvSpPr>
            <a:spLocks noGrp="1"/>
          </p:cNvSpPr>
          <p:nvPr>
            <p:ph idx="1"/>
          </p:nvPr>
        </p:nvSpPr>
        <p:spPr>
          <a:xfrm>
            <a:off x="836761" y="1940943"/>
            <a:ext cx="8138481" cy="4494144"/>
          </a:xfrm>
        </p:spPr>
        <p:txBody>
          <a:bodyPr>
            <a:normAutofit/>
          </a:bodyPr>
          <a:lstStyle/>
          <a:p>
            <a:pPr marL="0" indent="0">
              <a:lnSpc>
                <a:spcPct val="110000"/>
              </a:lnSpc>
              <a:buNone/>
            </a:pPr>
            <a:r>
              <a:rPr lang="en-US" dirty="0" smtClean="0"/>
              <a:t>Mary’s EGHP coverage ended September 30, 2013. She waited to sign up for Part B until the General Enrollment Period in March 2016. </a:t>
            </a:r>
          </a:p>
          <a:p>
            <a:pPr>
              <a:lnSpc>
                <a:spcPct val="110000"/>
              </a:lnSpc>
            </a:pPr>
            <a:r>
              <a:rPr lang="en-US" dirty="0" smtClean="0"/>
              <a:t>Total time Mary delayed Part B: 30 months </a:t>
            </a:r>
          </a:p>
          <a:p>
            <a:pPr>
              <a:lnSpc>
                <a:spcPct val="110000"/>
              </a:lnSpc>
            </a:pPr>
            <a:r>
              <a:rPr lang="en-US" dirty="0" smtClean="0"/>
              <a:t>Mary’s Late Enrollment Penalty: 20% (30 months includes 2 full 12-month periods)</a:t>
            </a:r>
          </a:p>
          <a:p>
            <a:pPr>
              <a:lnSpc>
                <a:spcPct val="110000"/>
              </a:lnSpc>
            </a:pPr>
            <a:r>
              <a:rPr lang="en-US" dirty="0" smtClean="0"/>
              <a:t>The </a:t>
            </a:r>
            <a:r>
              <a:rPr lang="en-US" dirty="0"/>
              <a:t>penalty is added to the Part B monthly </a:t>
            </a:r>
            <a:r>
              <a:rPr lang="en-US" dirty="0" smtClean="0"/>
              <a:t>premium</a:t>
            </a:r>
          </a:p>
          <a:p>
            <a:pPr lvl="1">
              <a:lnSpc>
                <a:spcPct val="110000"/>
              </a:lnSpc>
            </a:pPr>
            <a:r>
              <a:rPr lang="en-US" sz="2000" dirty="0" smtClean="0"/>
              <a:t>2017 Monthly Part B premium = $134.00</a:t>
            </a:r>
          </a:p>
          <a:p>
            <a:pPr lvl="1">
              <a:lnSpc>
                <a:spcPct val="110000"/>
              </a:lnSpc>
            </a:pPr>
            <a:r>
              <a:rPr lang="en-US" sz="2000" dirty="0" smtClean="0"/>
              <a:t>Mary’s Monthly Part B premium = </a:t>
            </a:r>
            <a:r>
              <a:rPr lang="en-US" sz="2000" b="1" dirty="0" smtClean="0"/>
              <a:t>$160.80</a:t>
            </a:r>
          </a:p>
          <a:p>
            <a:pPr>
              <a:lnSpc>
                <a:spcPct val="110000"/>
              </a:lnSpc>
            </a:pPr>
            <a:r>
              <a:rPr lang="en-US" dirty="0" smtClean="0"/>
              <a:t>Mary will have the penalty for as long as she has Part B</a:t>
            </a:r>
            <a:endParaRPr lang="en-US" dirty="0"/>
          </a:p>
        </p:txBody>
      </p:sp>
      <p:sp>
        <p:nvSpPr>
          <p:cNvPr id="14" name="Slide Number Placeholder 13"/>
          <p:cNvSpPr>
            <a:spLocks noGrp="1"/>
          </p:cNvSpPr>
          <p:nvPr>
            <p:ph type="sldNum" sz="quarter" idx="12"/>
          </p:nvPr>
        </p:nvSpPr>
        <p:spPr/>
        <p:txBody>
          <a:bodyPr/>
          <a:lstStyle/>
          <a:p>
            <a:fld id="{D60A6685-DBF6-4C41-A0CC-AA9EA7A85A20}" type="slidenum">
              <a:rPr lang="en-US" smtClean="0"/>
              <a:t>13</a:t>
            </a:fld>
            <a:endParaRPr lang="en-US" dirty="0"/>
          </a:p>
        </p:txBody>
      </p:sp>
    </p:spTree>
    <p:extLst>
      <p:ext uri="{BB962C8B-B14F-4D97-AF65-F5344CB8AC3E}">
        <p14:creationId xmlns:p14="http://schemas.microsoft.com/office/powerpoint/2010/main" val="3103210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sz="7200" dirty="0" smtClean="0"/>
              <a:t>Part D</a:t>
            </a:r>
            <a:br>
              <a:rPr lang="en-US" sz="7200" dirty="0" smtClean="0"/>
            </a:br>
            <a:r>
              <a:rPr lang="en-US" sz="7200" dirty="0" smtClean="0"/>
              <a:t>Prescription Drug Coverage</a:t>
            </a:r>
            <a:endParaRPr lang="en-US" sz="7200" dirty="0"/>
          </a:p>
        </p:txBody>
      </p:sp>
      <p:sp>
        <p:nvSpPr>
          <p:cNvPr id="6" name="Slide Number Placeholder 5"/>
          <p:cNvSpPr>
            <a:spLocks noGrp="1"/>
          </p:cNvSpPr>
          <p:nvPr>
            <p:ph type="sldNum" sz="quarter" idx="12"/>
          </p:nvPr>
        </p:nvSpPr>
        <p:spPr/>
        <p:txBody>
          <a:bodyPr/>
          <a:lstStyle/>
          <a:p>
            <a:fld id="{D60A6685-DBF6-4C41-A0CC-AA9EA7A85A20}" type="slidenum">
              <a:rPr lang="en-US" smtClean="0"/>
              <a:t>14</a:t>
            </a:fld>
            <a:endParaRPr lang="en-US" dirty="0"/>
          </a:p>
        </p:txBody>
      </p:sp>
      <p:sp>
        <p:nvSpPr>
          <p:cNvPr id="9" name="Date Placeholder 3"/>
          <p:cNvSpPr>
            <a:spLocks noGrp="1"/>
          </p:cNvSpPr>
          <p:nvPr>
            <p:ph type="dt" sz="half" idx="10"/>
          </p:nvPr>
        </p:nvSpPr>
        <p:spPr>
          <a:xfrm>
            <a:off x="628650" y="6356351"/>
            <a:ext cx="2057400" cy="365125"/>
          </a:xfrm>
        </p:spPr>
        <p:txBody>
          <a:bodyPr/>
          <a:lstStyle/>
          <a:p>
            <a:r>
              <a:rPr lang="en-US" dirty="0" smtClean="0">
                <a:solidFill>
                  <a:prstClr val="black">
                    <a:tint val="75000"/>
                  </a:prstClr>
                </a:solidFill>
              </a:rPr>
              <a:t>April 2017</a:t>
            </a:r>
            <a:endParaRPr lang="en-US" dirty="0">
              <a:solidFill>
                <a:prstClr val="black">
                  <a:tint val="75000"/>
                </a:prstClr>
              </a:solidFill>
            </a:endParaRPr>
          </a:p>
        </p:txBody>
      </p:sp>
    </p:spTree>
    <p:extLst>
      <p:ext uri="{BB962C8B-B14F-4D97-AF65-F5344CB8AC3E}">
        <p14:creationId xmlns:p14="http://schemas.microsoft.com/office/powerpoint/2010/main" val="3894983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741873" y="382385"/>
            <a:ext cx="8134708" cy="1492132"/>
          </a:xfrm>
        </p:spPr>
        <p:txBody>
          <a:bodyPr>
            <a:noAutofit/>
          </a:bodyPr>
          <a:lstStyle/>
          <a:p>
            <a:r>
              <a:rPr lang="en-US" sz="4400" dirty="0"/>
              <a:t>What’s Medicare Prescription </a:t>
            </a:r>
            <a:r>
              <a:rPr lang="en-US" sz="4400" dirty="0" smtClean="0"/>
              <a:t/>
            </a:r>
            <a:br>
              <a:rPr lang="en-US" sz="4400" dirty="0" smtClean="0"/>
            </a:br>
            <a:r>
              <a:rPr lang="en-US" sz="4400" dirty="0" smtClean="0"/>
              <a:t>Drug </a:t>
            </a:r>
            <a:r>
              <a:rPr lang="en-US" sz="4400" dirty="0"/>
              <a:t>Coverage </a:t>
            </a:r>
            <a:r>
              <a:rPr lang="en-US" sz="4400" dirty="0" smtClean="0"/>
              <a:t>(Part </a:t>
            </a:r>
            <a:r>
              <a:rPr lang="en-US" sz="4400" dirty="0"/>
              <a:t>D)?</a:t>
            </a:r>
            <a:endParaRPr lang="en-US" sz="4400" dirty="0" smtClean="0"/>
          </a:p>
        </p:txBody>
      </p:sp>
      <p:sp>
        <p:nvSpPr>
          <p:cNvPr id="601091" name="Rectangle 3"/>
          <p:cNvSpPr>
            <a:spLocks noGrp="1" noChangeArrowheads="1"/>
          </p:cNvSpPr>
          <p:nvPr>
            <p:ph idx="1"/>
          </p:nvPr>
        </p:nvSpPr>
        <p:spPr>
          <a:xfrm>
            <a:off x="888520" y="2057003"/>
            <a:ext cx="7902875" cy="5029200"/>
          </a:xfrm>
        </p:spPr>
        <p:txBody>
          <a:bodyPr>
            <a:normAutofit/>
          </a:bodyPr>
          <a:lstStyle/>
          <a:p>
            <a:pPr>
              <a:lnSpc>
                <a:spcPct val="110000"/>
              </a:lnSpc>
            </a:pPr>
            <a:r>
              <a:rPr lang="en-US" dirty="0" smtClean="0"/>
              <a:t>Medicare drug plans </a:t>
            </a:r>
          </a:p>
          <a:p>
            <a:pPr lvl="1" indent="-292100">
              <a:lnSpc>
                <a:spcPct val="110000"/>
              </a:lnSpc>
            </a:pPr>
            <a:r>
              <a:rPr lang="en-US" sz="2000" dirty="0" smtClean="0"/>
              <a:t>Approved by Medicare</a:t>
            </a:r>
          </a:p>
          <a:p>
            <a:pPr lvl="1" indent="-292100">
              <a:lnSpc>
                <a:spcPct val="110000"/>
              </a:lnSpc>
            </a:pPr>
            <a:r>
              <a:rPr lang="en-US" sz="2000" dirty="0" smtClean="0"/>
              <a:t>Run by private companies</a:t>
            </a:r>
          </a:p>
          <a:p>
            <a:pPr lvl="1" indent="-292100">
              <a:lnSpc>
                <a:spcPct val="110000"/>
              </a:lnSpc>
            </a:pPr>
            <a:r>
              <a:rPr lang="en-US" sz="2000" dirty="0" smtClean="0"/>
              <a:t>Available to everyone with Medicare</a:t>
            </a:r>
          </a:p>
          <a:p>
            <a:pPr lvl="1" indent="-292100">
              <a:lnSpc>
                <a:spcPct val="110000"/>
              </a:lnSpc>
            </a:pPr>
            <a:r>
              <a:rPr lang="en-US" sz="2000" dirty="0" smtClean="0"/>
              <a:t>Uniform coverage minimum</a:t>
            </a:r>
          </a:p>
          <a:p>
            <a:pPr>
              <a:lnSpc>
                <a:spcPct val="110000"/>
              </a:lnSpc>
            </a:pPr>
            <a:r>
              <a:rPr lang="en-US" dirty="0"/>
              <a:t>Must be enrolled in Parts A and </a:t>
            </a:r>
            <a:r>
              <a:rPr lang="en-US" dirty="0" smtClean="0"/>
              <a:t>B to enroll in D</a:t>
            </a:r>
            <a:endParaRPr lang="en-US" dirty="0"/>
          </a:p>
          <a:p>
            <a:pPr>
              <a:lnSpc>
                <a:spcPct val="110000"/>
              </a:lnSpc>
            </a:pPr>
            <a:r>
              <a:rPr lang="en-US" dirty="0" smtClean="0"/>
              <a:t>Beneficiaries </a:t>
            </a:r>
            <a:r>
              <a:rPr lang="en-US" i="1" dirty="0" smtClean="0"/>
              <a:t>must join</a:t>
            </a:r>
            <a:r>
              <a:rPr lang="en-US" dirty="0" smtClean="0"/>
              <a:t> a plan to get coverage</a:t>
            </a:r>
          </a:p>
          <a:p>
            <a:pPr>
              <a:lnSpc>
                <a:spcPct val="110000"/>
              </a:lnSpc>
            </a:pPr>
            <a:r>
              <a:rPr lang="en-US" dirty="0"/>
              <a:t>Enrollment will make employee ineligible for </a:t>
            </a:r>
            <a:r>
              <a:rPr lang="en-US" dirty="0">
                <a:solidFill>
                  <a:srgbClr val="FF0000"/>
                </a:solidFill>
              </a:rPr>
              <a:t>further contributions </a:t>
            </a:r>
            <a:r>
              <a:rPr lang="en-US" dirty="0"/>
              <a:t>to an HSA. </a:t>
            </a:r>
          </a:p>
          <a:p>
            <a:pPr>
              <a:lnSpc>
                <a:spcPct val="110000"/>
              </a:lnSpc>
            </a:pPr>
            <a:endParaRPr lang="en-US" dirty="0" smtClean="0"/>
          </a:p>
        </p:txBody>
      </p:sp>
      <p:sp>
        <p:nvSpPr>
          <p:cNvPr id="10" name="Slide Number Placeholder 9"/>
          <p:cNvSpPr>
            <a:spLocks noGrp="1"/>
          </p:cNvSpPr>
          <p:nvPr>
            <p:ph type="sldNum" sz="quarter" idx="12"/>
          </p:nvPr>
        </p:nvSpPr>
        <p:spPr/>
        <p:txBody>
          <a:bodyPr/>
          <a:lstStyle/>
          <a:p>
            <a:fld id="{D60A6685-DBF6-4C41-A0CC-AA9EA7A85A20}" type="slidenum">
              <a:rPr lang="en-US" smtClean="0"/>
              <a:t>15</a:t>
            </a:fld>
            <a:endParaRPr lang="en-US" dirty="0"/>
          </a:p>
        </p:txBody>
      </p:sp>
      <p:sp>
        <p:nvSpPr>
          <p:cNvPr id="7" name="Date Placeholder 3"/>
          <p:cNvSpPr>
            <a:spLocks noGrp="1"/>
          </p:cNvSpPr>
          <p:nvPr>
            <p:ph type="dt" sz="half" idx="10"/>
          </p:nvPr>
        </p:nvSpPr>
        <p:spPr>
          <a:xfrm>
            <a:off x="628650" y="6356351"/>
            <a:ext cx="2057400" cy="365125"/>
          </a:xfrm>
        </p:spPr>
        <p:txBody>
          <a:bodyPr/>
          <a:lstStyle/>
          <a:p>
            <a:r>
              <a:rPr lang="en-US" dirty="0" smtClean="0">
                <a:solidFill>
                  <a:prstClr val="black">
                    <a:tint val="75000"/>
                  </a:prstClr>
                </a:solidFill>
              </a:rPr>
              <a:t>April 2017</a:t>
            </a:r>
            <a:endParaRPr lang="en-US" dirty="0">
              <a:solidFill>
                <a:prstClr val="black">
                  <a:tint val="75000"/>
                </a:prstClr>
              </a:solidFill>
            </a:endParaRPr>
          </a:p>
        </p:txBody>
      </p:sp>
    </p:spTree>
    <p:extLst>
      <p:ext uri="{BB962C8B-B14F-4D97-AF65-F5344CB8AC3E}">
        <p14:creationId xmlns:p14="http://schemas.microsoft.com/office/powerpoint/2010/main" val="62330423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Enrollment </a:t>
            </a:r>
            <a:r>
              <a:rPr lang="en-US" sz="4800" dirty="0"/>
              <a:t>in Part </a:t>
            </a:r>
            <a:r>
              <a:rPr lang="en-US" sz="4800" dirty="0" smtClean="0"/>
              <a:t>D</a:t>
            </a:r>
            <a:endParaRPr lang="en-US" sz="4800" dirty="0"/>
          </a:p>
        </p:txBody>
      </p:sp>
      <p:sp>
        <p:nvSpPr>
          <p:cNvPr id="3" name="Content Placeholder 2"/>
          <p:cNvSpPr>
            <a:spLocks noGrp="1"/>
          </p:cNvSpPr>
          <p:nvPr>
            <p:ph idx="1"/>
          </p:nvPr>
        </p:nvSpPr>
        <p:spPr>
          <a:xfrm>
            <a:off x="854015" y="1159076"/>
            <a:ext cx="8041332" cy="5029200"/>
          </a:xfrm>
        </p:spPr>
        <p:txBody>
          <a:bodyPr>
            <a:normAutofit/>
          </a:bodyPr>
          <a:lstStyle/>
          <a:p>
            <a:r>
              <a:rPr lang="en-US" sz="2400" dirty="0" smtClean="0"/>
              <a:t>Like Part B – Employees can enroll in Part D during IEP </a:t>
            </a:r>
          </a:p>
          <a:p>
            <a:r>
              <a:rPr lang="en-US" sz="2400" dirty="0" smtClean="0"/>
              <a:t>Employees covered by EGHP </a:t>
            </a:r>
            <a:r>
              <a:rPr lang="en-US" sz="2400" b="1" i="1" dirty="0" smtClean="0"/>
              <a:t>providing creditable coverage</a:t>
            </a:r>
            <a:r>
              <a:rPr lang="en-US" sz="2400" dirty="0" smtClean="0"/>
              <a:t> </a:t>
            </a:r>
            <a:r>
              <a:rPr lang="en-US" sz="2400" b="1" dirty="0" smtClean="0">
                <a:solidFill>
                  <a:srgbClr val="00B050"/>
                </a:solidFill>
              </a:rPr>
              <a:t>(All VEHI plans are creditable) </a:t>
            </a:r>
            <a:r>
              <a:rPr lang="en-US" sz="2400" dirty="0" smtClean="0"/>
              <a:t>can enroll in Part D after EGHP coverage ends (or any other creditable drug coverage)</a:t>
            </a:r>
          </a:p>
          <a:p>
            <a:r>
              <a:rPr lang="en-US" sz="2400" dirty="0" smtClean="0"/>
              <a:t>Must enroll within 63 days of the loss of coverage</a:t>
            </a:r>
          </a:p>
        </p:txBody>
      </p:sp>
      <p:sp>
        <p:nvSpPr>
          <p:cNvPr id="16" name="Slide Number Placeholder 15"/>
          <p:cNvSpPr>
            <a:spLocks noGrp="1"/>
          </p:cNvSpPr>
          <p:nvPr>
            <p:ph type="sldNum" sz="quarter" idx="12"/>
          </p:nvPr>
        </p:nvSpPr>
        <p:spPr>
          <a:xfrm>
            <a:off x="6457950" y="6388435"/>
            <a:ext cx="2057400" cy="365125"/>
          </a:xfrm>
        </p:spPr>
        <p:txBody>
          <a:bodyPr/>
          <a:lstStyle/>
          <a:p>
            <a:fld id="{D60A6685-DBF6-4C41-A0CC-AA9EA7A85A20}" type="slidenum">
              <a:rPr lang="en-US" smtClean="0">
                <a:solidFill>
                  <a:prstClr val="black">
                    <a:tint val="75000"/>
                  </a:prstClr>
                </a:solidFill>
              </a:rPr>
              <a:pPr/>
              <a:t>16</a:t>
            </a:fld>
            <a:endParaRPr lang="en-US"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1228999" y="3995591"/>
            <a:ext cx="6792800" cy="2159676"/>
          </a:xfrm>
          <a:prstGeom prst="rect">
            <a:avLst/>
          </a:prstGeom>
        </p:spPr>
      </p:pic>
    </p:spTree>
    <p:extLst>
      <p:ext uri="{BB962C8B-B14F-4D97-AF65-F5344CB8AC3E}">
        <p14:creationId xmlns:p14="http://schemas.microsoft.com/office/powerpoint/2010/main" val="3750781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dirty="0" smtClean="0"/>
              <a:t>Special Enrollment Period</a:t>
            </a:r>
            <a:endParaRPr lang="en-US" sz="4800" dirty="0"/>
          </a:p>
        </p:txBody>
      </p:sp>
      <p:sp>
        <p:nvSpPr>
          <p:cNvPr id="4" name="Content Placeholder 3"/>
          <p:cNvSpPr>
            <a:spLocks noGrp="1"/>
          </p:cNvSpPr>
          <p:nvPr>
            <p:ph idx="1"/>
          </p:nvPr>
        </p:nvSpPr>
        <p:spPr>
          <a:xfrm>
            <a:off x="1017917" y="2182483"/>
            <a:ext cx="7964158" cy="3980691"/>
          </a:xfrm>
        </p:spPr>
        <p:txBody>
          <a:bodyPr>
            <a:normAutofit/>
          </a:bodyPr>
          <a:lstStyle/>
          <a:p>
            <a:pPr>
              <a:lnSpc>
                <a:spcPct val="105000"/>
              </a:lnSpc>
            </a:pPr>
            <a:r>
              <a:rPr lang="en-US" dirty="0" smtClean="0"/>
              <a:t>Life events that allow a Part D SEP include</a:t>
            </a:r>
          </a:p>
          <a:p>
            <a:pPr lvl="1">
              <a:lnSpc>
                <a:spcPct val="105000"/>
              </a:lnSpc>
            </a:pPr>
            <a:r>
              <a:rPr lang="en-US" sz="2000" dirty="0" smtClean="0"/>
              <a:t>Beneficiary loses </a:t>
            </a:r>
            <a:r>
              <a:rPr lang="en-US" sz="2000" dirty="0"/>
              <a:t>other creditable prescription </a:t>
            </a:r>
            <a:r>
              <a:rPr lang="en-US" sz="2000" dirty="0" smtClean="0"/>
              <a:t>coverage (e.g., EGHP)</a:t>
            </a:r>
            <a:endParaRPr lang="en-US" sz="2000" dirty="0"/>
          </a:p>
          <a:p>
            <a:pPr lvl="1" indent="-292100">
              <a:lnSpc>
                <a:spcPct val="105000"/>
              </a:lnSpc>
            </a:pPr>
            <a:r>
              <a:rPr lang="en-US" sz="2000" dirty="0" smtClean="0"/>
              <a:t>Beneficiary was not properly told that existing coverage wasn’t creditable, or other coverage is reduced and is no longer creditable</a:t>
            </a:r>
          </a:p>
          <a:p>
            <a:pPr lvl="1" indent="-292100">
              <a:lnSpc>
                <a:spcPct val="105000"/>
              </a:lnSpc>
            </a:pPr>
            <a:r>
              <a:rPr lang="en-US" sz="2000" dirty="0" smtClean="0"/>
              <a:t>Other specific circumstances (not employment related)</a:t>
            </a:r>
          </a:p>
          <a:p>
            <a:endParaRPr lang="en-US" dirty="0" smtClean="0"/>
          </a:p>
          <a:p>
            <a:endParaRPr lang="en-US" dirty="0"/>
          </a:p>
        </p:txBody>
      </p:sp>
      <p:sp>
        <p:nvSpPr>
          <p:cNvPr id="14" name="Slide Number Placeholder 13"/>
          <p:cNvSpPr>
            <a:spLocks noGrp="1"/>
          </p:cNvSpPr>
          <p:nvPr>
            <p:ph type="sldNum" sz="quarter" idx="12"/>
          </p:nvPr>
        </p:nvSpPr>
        <p:spPr/>
        <p:txBody>
          <a:bodyPr/>
          <a:lstStyle/>
          <a:p>
            <a:fld id="{D60A6685-DBF6-4C41-A0CC-AA9EA7A85A20}" type="slidenum">
              <a:rPr lang="en-US" smtClean="0"/>
              <a:t>17</a:t>
            </a:fld>
            <a:endParaRPr lang="en-US" dirty="0"/>
          </a:p>
        </p:txBody>
      </p:sp>
      <p:sp>
        <p:nvSpPr>
          <p:cNvPr id="7" name="Date Placeholder 3"/>
          <p:cNvSpPr>
            <a:spLocks noGrp="1"/>
          </p:cNvSpPr>
          <p:nvPr>
            <p:ph type="dt" sz="half" idx="10"/>
          </p:nvPr>
        </p:nvSpPr>
        <p:spPr>
          <a:xfrm>
            <a:off x="628650" y="6356351"/>
            <a:ext cx="2057400" cy="365125"/>
          </a:xfrm>
        </p:spPr>
        <p:txBody>
          <a:bodyPr/>
          <a:lstStyle/>
          <a:p>
            <a:r>
              <a:rPr lang="en-US" dirty="0" smtClean="0">
                <a:solidFill>
                  <a:prstClr val="black">
                    <a:tint val="75000"/>
                  </a:prstClr>
                </a:solidFill>
              </a:rPr>
              <a:t>April 2017</a:t>
            </a:r>
            <a:endParaRPr lang="en-US" dirty="0">
              <a:solidFill>
                <a:prstClr val="black">
                  <a:tint val="75000"/>
                </a:prstClr>
              </a:solidFill>
            </a:endParaRPr>
          </a:p>
        </p:txBody>
      </p:sp>
    </p:spTree>
    <p:custDataLst>
      <p:tags r:id="rId1"/>
    </p:custDataLst>
    <p:extLst>
      <p:ext uri="{BB962C8B-B14F-4D97-AF65-F5344CB8AC3E}">
        <p14:creationId xmlns:p14="http://schemas.microsoft.com/office/powerpoint/2010/main" val="1838233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a:bodyPr>
          <a:lstStyle/>
          <a:p>
            <a:r>
              <a:rPr lang="en-US" sz="4800" dirty="0" smtClean="0"/>
              <a:t>Part D Late Enrollment Penalty</a:t>
            </a:r>
          </a:p>
        </p:txBody>
      </p:sp>
      <p:sp>
        <p:nvSpPr>
          <p:cNvPr id="78852" name="Rectangle 3"/>
          <p:cNvSpPr>
            <a:spLocks noGrp="1" noChangeArrowheads="1"/>
          </p:cNvSpPr>
          <p:nvPr>
            <p:ph idx="1"/>
          </p:nvPr>
        </p:nvSpPr>
        <p:spPr>
          <a:xfrm>
            <a:off x="845388" y="1811547"/>
            <a:ext cx="8070011" cy="4370678"/>
          </a:xfrm>
        </p:spPr>
        <p:txBody>
          <a:bodyPr>
            <a:normAutofit/>
          </a:bodyPr>
          <a:lstStyle/>
          <a:p>
            <a:r>
              <a:rPr lang="en-US" dirty="0" smtClean="0"/>
              <a:t>Higher premium if not enrolled when first eligible</a:t>
            </a:r>
          </a:p>
          <a:p>
            <a:r>
              <a:rPr lang="en-US" dirty="0" smtClean="0"/>
              <a:t>Exception if beneficiary had other creditable coverage </a:t>
            </a:r>
          </a:p>
          <a:p>
            <a:r>
              <a:rPr lang="en-US" dirty="0" smtClean="0"/>
              <a:t>Penalty paid for as long as covered by Part D</a:t>
            </a:r>
          </a:p>
          <a:p>
            <a:pPr lvl="1" indent="-292100"/>
            <a:r>
              <a:rPr lang="en-US" sz="2000" dirty="0" smtClean="0"/>
              <a:t>1% of base beneficiary premium</a:t>
            </a:r>
          </a:p>
          <a:p>
            <a:pPr lvl="2"/>
            <a:r>
              <a:rPr lang="en-US" sz="2000" dirty="0" smtClean="0"/>
              <a:t>For each full month eligible and not enrolled or covered by creditable coverage</a:t>
            </a:r>
          </a:p>
          <a:p>
            <a:pPr lvl="1"/>
            <a:r>
              <a:rPr lang="en-US" sz="2000" dirty="0" smtClean="0"/>
              <a:t>Example 28 month penalty:</a:t>
            </a:r>
          </a:p>
          <a:p>
            <a:pPr lvl="2"/>
            <a:r>
              <a:rPr lang="en-US" sz="2000" dirty="0" smtClean="0"/>
              <a:t>Average monthly premium = $48.75</a:t>
            </a:r>
          </a:p>
          <a:p>
            <a:pPr lvl="2"/>
            <a:r>
              <a:rPr lang="en-US" sz="2000" dirty="0" smtClean="0"/>
              <a:t>Premium with penalty (28%) = $62.40</a:t>
            </a:r>
          </a:p>
        </p:txBody>
      </p:sp>
      <p:sp>
        <p:nvSpPr>
          <p:cNvPr id="10" name="Slide Number Placeholder 9"/>
          <p:cNvSpPr>
            <a:spLocks noGrp="1"/>
          </p:cNvSpPr>
          <p:nvPr>
            <p:ph type="sldNum" sz="quarter" idx="12"/>
          </p:nvPr>
        </p:nvSpPr>
        <p:spPr/>
        <p:txBody>
          <a:bodyPr/>
          <a:lstStyle/>
          <a:p>
            <a:fld id="{D60A6685-DBF6-4C41-A0CC-AA9EA7A85A20}" type="slidenum">
              <a:rPr lang="en-US" smtClean="0"/>
              <a:t>18</a:t>
            </a:fld>
            <a:endParaRPr lang="en-US" dirty="0"/>
          </a:p>
        </p:txBody>
      </p:sp>
      <p:sp>
        <p:nvSpPr>
          <p:cNvPr id="7" name="Date Placeholder 3"/>
          <p:cNvSpPr>
            <a:spLocks noGrp="1"/>
          </p:cNvSpPr>
          <p:nvPr>
            <p:ph type="dt" sz="half" idx="10"/>
          </p:nvPr>
        </p:nvSpPr>
        <p:spPr>
          <a:xfrm>
            <a:off x="628650" y="6356351"/>
            <a:ext cx="2057400" cy="365125"/>
          </a:xfrm>
        </p:spPr>
        <p:txBody>
          <a:bodyPr/>
          <a:lstStyle/>
          <a:p>
            <a:r>
              <a:rPr lang="en-US" dirty="0" smtClean="0">
                <a:solidFill>
                  <a:prstClr val="black">
                    <a:tint val="75000"/>
                  </a:prstClr>
                </a:solidFill>
              </a:rPr>
              <a:t>April 2017</a:t>
            </a:r>
            <a:endParaRPr lang="en-US" dirty="0">
              <a:solidFill>
                <a:prstClr val="black">
                  <a:tint val="75000"/>
                </a:prstClr>
              </a:solidFill>
            </a:endParaRPr>
          </a:p>
        </p:txBody>
      </p:sp>
    </p:spTree>
    <p:custDataLst>
      <p:tags r:id="rId1"/>
    </p:custDataLst>
    <p:extLst>
      <p:ext uri="{BB962C8B-B14F-4D97-AF65-F5344CB8AC3E}">
        <p14:creationId xmlns:p14="http://schemas.microsoft.com/office/powerpoint/2010/main" val="2785142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122098" y="992038"/>
            <a:ext cx="5055079" cy="4623757"/>
          </a:xfrm>
        </p:spPr>
        <p:txBody>
          <a:bodyPr>
            <a:noAutofit/>
          </a:bodyPr>
          <a:lstStyle/>
          <a:p>
            <a:r>
              <a:rPr lang="en-US" sz="3200" dirty="0" smtClean="0"/>
              <a:t>Group Health Plan</a:t>
            </a:r>
            <a:br>
              <a:rPr lang="en-US" sz="3200" dirty="0" smtClean="0"/>
            </a:br>
            <a:r>
              <a:rPr lang="en-US" sz="3200" dirty="0" smtClean="0"/>
              <a:t>Medicare Secondary Payer&amp;</a:t>
            </a:r>
            <a:br>
              <a:rPr lang="en-US" sz="3200" dirty="0" smtClean="0"/>
            </a:br>
            <a:r>
              <a:rPr lang="en-US" sz="3200" dirty="0" smtClean="0"/>
              <a:t>Part D Creditable Coverage Responsibilities</a:t>
            </a:r>
            <a:endParaRPr lang="en-US" sz="3200" dirty="0"/>
          </a:p>
        </p:txBody>
      </p:sp>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19</a:t>
            </a:fld>
            <a:endParaRPr lang="en-US" dirty="0">
              <a:solidFill>
                <a:prstClr val="black">
                  <a:tint val="75000"/>
                </a:prstClr>
              </a:solidFill>
            </a:endParaRPr>
          </a:p>
        </p:txBody>
      </p:sp>
      <p:sp>
        <p:nvSpPr>
          <p:cNvPr id="9" name="Date Placeholder 3"/>
          <p:cNvSpPr>
            <a:spLocks noGrp="1"/>
          </p:cNvSpPr>
          <p:nvPr>
            <p:ph type="dt" sz="half" idx="10"/>
          </p:nvPr>
        </p:nvSpPr>
        <p:spPr>
          <a:xfrm>
            <a:off x="628650" y="6356351"/>
            <a:ext cx="2057400" cy="365125"/>
          </a:xfrm>
        </p:spPr>
        <p:txBody>
          <a:bodyPr/>
          <a:lstStyle/>
          <a:p>
            <a:r>
              <a:rPr lang="en-US" dirty="0" smtClean="0">
                <a:solidFill>
                  <a:prstClr val="black">
                    <a:tint val="75000"/>
                  </a:prstClr>
                </a:solidFill>
              </a:rPr>
              <a:t>April 2017</a:t>
            </a:r>
            <a:endParaRPr lang="en-US" dirty="0">
              <a:solidFill>
                <a:prstClr val="black">
                  <a:tint val="75000"/>
                </a:prstClr>
              </a:solidFill>
            </a:endParaRPr>
          </a:p>
        </p:txBody>
      </p:sp>
    </p:spTree>
    <p:extLst>
      <p:ext uri="{BB962C8B-B14F-4D97-AF65-F5344CB8AC3E}">
        <p14:creationId xmlns:p14="http://schemas.microsoft.com/office/powerpoint/2010/main" val="1382628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half" idx="1"/>
          </p:nvPr>
        </p:nvSpPr>
        <p:spPr>
          <a:xfrm>
            <a:off x="628651" y="1125872"/>
            <a:ext cx="3862668" cy="5051091"/>
          </a:xfrm>
        </p:spPr>
        <p:txBody>
          <a:bodyPr>
            <a:normAutofit lnSpcReduction="10000"/>
          </a:bodyPr>
          <a:lstStyle/>
          <a:p>
            <a:pPr marL="0" indent="0">
              <a:buNone/>
            </a:pPr>
            <a:r>
              <a:rPr lang="en-US" sz="1800" b="1" dirty="0"/>
              <a:t>What Is Medicare?</a:t>
            </a:r>
          </a:p>
          <a:p>
            <a:pPr marL="0" indent="0">
              <a:buNone/>
            </a:pPr>
            <a:r>
              <a:rPr lang="en-US" sz="1800" b="1" dirty="0"/>
              <a:t>The 4 Parts of Medicare</a:t>
            </a:r>
          </a:p>
          <a:p>
            <a:pPr marL="0" indent="0">
              <a:buNone/>
            </a:pPr>
            <a:r>
              <a:rPr lang="en-US" sz="1800" b="1" dirty="0"/>
              <a:t>Part A - Hospital Coverage</a:t>
            </a:r>
          </a:p>
          <a:p>
            <a:r>
              <a:rPr lang="en-US" sz="1400" dirty="0" smtClean="0"/>
              <a:t>When </a:t>
            </a:r>
            <a:r>
              <a:rPr lang="en-US" sz="1400" dirty="0"/>
              <a:t>to Enroll in Part A</a:t>
            </a:r>
          </a:p>
          <a:p>
            <a:pPr marL="0" indent="0">
              <a:buNone/>
            </a:pPr>
            <a:r>
              <a:rPr lang="en-US" sz="1800" b="1" dirty="0"/>
              <a:t>Part B - Medical Coverage</a:t>
            </a:r>
          </a:p>
          <a:p>
            <a:r>
              <a:rPr lang="en-US" sz="1400" dirty="0" smtClean="0"/>
              <a:t>When </a:t>
            </a:r>
            <a:r>
              <a:rPr lang="en-US" sz="1400" dirty="0"/>
              <a:t>to Enroll in Part B</a:t>
            </a:r>
          </a:p>
          <a:p>
            <a:r>
              <a:rPr lang="en-US" sz="1400" dirty="0" smtClean="0"/>
              <a:t>Special </a:t>
            </a:r>
            <a:r>
              <a:rPr lang="en-US" sz="1400" dirty="0"/>
              <a:t>Enrollment Period (SEP)</a:t>
            </a:r>
          </a:p>
          <a:p>
            <a:r>
              <a:rPr lang="en-US" sz="1400" dirty="0" smtClean="0"/>
              <a:t>Part </a:t>
            </a:r>
            <a:r>
              <a:rPr lang="en-US" sz="1400" dirty="0"/>
              <a:t>B Late Enrollment Penalty</a:t>
            </a:r>
          </a:p>
          <a:p>
            <a:r>
              <a:rPr lang="en-US" sz="1400" dirty="0" smtClean="0"/>
              <a:t>Part </a:t>
            </a:r>
            <a:r>
              <a:rPr lang="en-US" sz="1400" dirty="0"/>
              <a:t>B Late Enrollment Penalty Example</a:t>
            </a:r>
          </a:p>
          <a:p>
            <a:pPr marL="0" indent="0">
              <a:buNone/>
            </a:pPr>
            <a:r>
              <a:rPr lang="en-US" sz="1800" b="1" dirty="0"/>
              <a:t>Part D – Prescription Drug Coverage</a:t>
            </a:r>
          </a:p>
          <a:p>
            <a:r>
              <a:rPr lang="en-US" sz="1400" dirty="0" smtClean="0"/>
              <a:t>What’s </a:t>
            </a:r>
            <a:r>
              <a:rPr lang="en-US" sz="1400" dirty="0"/>
              <a:t>Medicare Prescription Drug Coverage (Part D)?</a:t>
            </a:r>
          </a:p>
          <a:p>
            <a:r>
              <a:rPr lang="en-US" sz="1400" dirty="0" smtClean="0"/>
              <a:t>Part </a:t>
            </a:r>
            <a:r>
              <a:rPr lang="en-US" sz="1400" dirty="0"/>
              <a:t>D Initial Enrollment Period (IEP)</a:t>
            </a:r>
          </a:p>
          <a:p>
            <a:r>
              <a:rPr lang="en-US" sz="1400" dirty="0" smtClean="0"/>
              <a:t>Special </a:t>
            </a:r>
            <a:r>
              <a:rPr lang="en-US" sz="1400" dirty="0"/>
              <a:t>Enrollment Period (SEP)</a:t>
            </a:r>
          </a:p>
          <a:p>
            <a:r>
              <a:rPr lang="en-US" sz="1400" dirty="0" smtClean="0"/>
              <a:t>Part </a:t>
            </a:r>
            <a:r>
              <a:rPr lang="en-US" sz="1400" dirty="0"/>
              <a:t>D Late Enrollment </a:t>
            </a:r>
            <a:r>
              <a:rPr lang="en-US" sz="1400" dirty="0" smtClean="0"/>
              <a:t>Penalty</a:t>
            </a:r>
            <a:endParaRPr lang="en-US" sz="1400" dirty="0"/>
          </a:p>
        </p:txBody>
      </p:sp>
      <p:sp>
        <p:nvSpPr>
          <p:cNvPr id="6" name="Slide Number Placeholder 5"/>
          <p:cNvSpPr>
            <a:spLocks noGrp="1"/>
          </p:cNvSpPr>
          <p:nvPr>
            <p:ph type="sldNum" sz="quarter" idx="12"/>
          </p:nvPr>
        </p:nvSpPr>
        <p:spPr/>
        <p:txBody>
          <a:bodyPr/>
          <a:lstStyle/>
          <a:p>
            <a:fld id="{D3B75908-2BC4-4CCC-BE4B-63652A0FD379}" type="slidenum">
              <a:rPr lang="en-US" smtClean="0"/>
              <a:t>2</a:t>
            </a:fld>
            <a:endParaRPr lang="en-US" dirty="0"/>
          </a:p>
        </p:txBody>
      </p:sp>
      <p:sp>
        <p:nvSpPr>
          <p:cNvPr id="9" name="Content Placeholder 2"/>
          <p:cNvSpPr>
            <a:spLocks noGrp="1"/>
          </p:cNvSpPr>
          <p:nvPr>
            <p:ph sz="half" idx="1"/>
          </p:nvPr>
        </p:nvSpPr>
        <p:spPr>
          <a:xfrm>
            <a:off x="4815167" y="1125873"/>
            <a:ext cx="3862668" cy="5051091"/>
          </a:xfrm>
        </p:spPr>
        <p:txBody>
          <a:bodyPr/>
          <a:lstStyle/>
          <a:p>
            <a:pPr marL="0" indent="0">
              <a:buNone/>
            </a:pPr>
            <a:r>
              <a:rPr lang="en-US" sz="1800" b="1" dirty="0" smtClean="0"/>
              <a:t>Group </a:t>
            </a:r>
            <a:r>
              <a:rPr lang="en-US" sz="1800" b="1" dirty="0"/>
              <a:t>Health Plan Medicare </a:t>
            </a:r>
            <a:r>
              <a:rPr lang="en-US" sz="1800" b="1" dirty="0" smtClean="0"/>
              <a:t>Secondary Payer Coordination &amp; Creditable </a:t>
            </a:r>
            <a:r>
              <a:rPr lang="en-US" sz="1800" b="1" dirty="0"/>
              <a:t>Coverage Responsibilities</a:t>
            </a:r>
          </a:p>
          <a:p>
            <a:r>
              <a:rPr lang="en-US" sz="1600" dirty="0" smtClean="0"/>
              <a:t>Who Pays First?</a:t>
            </a:r>
            <a:endParaRPr lang="en-US" sz="1600" dirty="0"/>
          </a:p>
          <a:p>
            <a:r>
              <a:rPr lang="en-US" sz="1600" dirty="0" smtClean="0"/>
              <a:t>IRS/SSA/CMS </a:t>
            </a:r>
            <a:r>
              <a:rPr lang="en-US" sz="1600" dirty="0"/>
              <a:t>Claims Data Match</a:t>
            </a:r>
          </a:p>
          <a:p>
            <a:r>
              <a:rPr lang="en-US" sz="1600" dirty="0"/>
              <a:t>Creditable Coverage Reporting</a:t>
            </a:r>
          </a:p>
          <a:p>
            <a:r>
              <a:rPr lang="en-US" sz="1600" dirty="0"/>
              <a:t>Creditable Coverage </a:t>
            </a:r>
            <a:r>
              <a:rPr lang="en-US" sz="1600" dirty="0" smtClean="0"/>
              <a:t>Disclosure</a:t>
            </a:r>
            <a:endParaRPr lang="en-US" sz="1600" dirty="0"/>
          </a:p>
        </p:txBody>
      </p:sp>
    </p:spTree>
    <p:extLst>
      <p:ext uri="{BB962C8B-B14F-4D97-AF65-F5344CB8AC3E}">
        <p14:creationId xmlns:p14="http://schemas.microsoft.com/office/powerpoint/2010/main" val="994039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Coordinating-Who Pays First?</a:t>
            </a:r>
            <a:endParaRPr lang="en-US" sz="4800" dirty="0"/>
          </a:p>
        </p:txBody>
      </p:sp>
      <p:sp>
        <p:nvSpPr>
          <p:cNvPr id="3" name="Content Placeholder 2"/>
          <p:cNvSpPr>
            <a:spLocks noGrp="1"/>
          </p:cNvSpPr>
          <p:nvPr>
            <p:ph idx="1"/>
          </p:nvPr>
        </p:nvSpPr>
        <p:spPr>
          <a:xfrm>
            <a:off x="741872" y="1820173"/>
            <a:ext cx="8214760" cy="4441627"/>
          </a:xfrm>
        </p:spPr>
        <p:txBody>
          <a:bodyPr>
            <a:normAutofit/>
          </a:bodyPr>
          <a:lstStyle/>
          <a:p>
            <a:pPr marL="0" indent="0" algn="ctr">
              <a:buNone/>
            </a:pPr>
            <a:r>
              <a:rPr lang="en-US" sz="2200" b="1" dirty="0" smtClean="0"/>
              <a:t>Medicare generally requires the employer group health plan to pay first.  Medicare will only cover eligible costs not covered by the employer’s plan.</a:t>
            </a:r>
          </a:p>
          <a:p>
            <a:pPr marL="0" indent="0">
              <a:buNone/>
            </a:pPr>
            <a:endParaRPr lang="en-US" sz="2200" b="1" dirty="0"/>
          </a:p>
          <a:p>
            <a:pPr marL="0" indent="0" algn="ctr">
              <a:buNone/>
            </a:pPr>
            <a:r>
              <a:rPr lang="en-US" sz="2200" b="1" dirty="0" smtClean="0">
                <a:solidFill>
                  <a:srgbClr val="00B050"/>
                </a:solidFill>
              </a:rPr>
              <a:t>Exceptions - Medicare will pay first:</a:t>
            </a:r>
          </a:p>
          <a:p>
            <a:pPr marL="514350" indent="-514350">
              <a:buAutoNum type="arabicPeriod"/>
            </a:pPr>
            <a:r>
              <a:rPr lang="en-US" sz="2200" b="1" dirty="0" smtClean="0"/>
              <a:t>If the employer has fewer than 20 employees</a:t>
            </a:r>
            <a:r>
              <a:rPr lang="en-US" sz="2200" b="1" dirty="0"/>
              <a:t> </a:t>
            </a:r>
            <a:r>
              <a:rPr lang="en-US" sz="2200" b="1" dirty="0" smtClean="0"/>
              <a:t>in total (generally not applicable to the VEHI association)</a:t>
            </a:r>
            <a:endParaRPr lang="en-US" sz="2200" b="1" dirty="0" smtClean="0">
              <a:solidFill>
                <a:srgbClr val="FF0000"/>
              </a:solidFill>
            </a:endParaRPr>
          </a:p>
          <a:p>
            <a:pPr marL="514350" indent="-514350">
              <a:buAutoNum type="arabicPeriod"/>
            </a:pPr>
            <a:r>
              <a:rPr lang="en-US" sz="2200" b="1" dirty="0" smtClean="0"/>
              <a:t>Disability-based Medicare for employers will fewer than 100 employees</a:t>
            </a:r>
          </a:p>
          <a:p>
            <a:pPr marL="514350" indent="-514350">
              <a:buAutoNum type="arabicPeriod"/>
            </a:pPr>
            <a:r>
              <a:rPr lang="en-US" sz="2200" b="1" dirty="0" smtClean="0"/>
              <a:t>End Stage Renal Disease after the 30</a:t>
            </a:r>
            <a:r>
              <a:rPr lang="en-US" sz="2200" b="1" baseline="30000" dirty="0" smtClean="0"/>
              <a:t>th</a:t>
            </a:r>
            <a:r>
              <a:rPr lang="en-US" sz="2200" b="1" dirty="0" smtClean="0"/>
              <a:t> month </a:t>
            </a:r>
          </a:p>
          <a:p>
            <a:endParaRPr lang="en-US" dirty="0" smtClean="0"/>
          </a:p>
        </p:txBody>
      </p:sp>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1593864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860" y="0"/>
            <a:ext cx="8471140" cy="1364566"/>
          </a:xfrm>
        </p:spPr>
        <p:txBody>
          <a:bodyPr>
            <a:normAutofit fontScale="90000"/>
          </a:bodyPr>
          <a:lstStyle/>
          <a:p>
            <a:r>
              <a:rPr lang="en-US" sz="5300" dirty="0"/>
              <a:t>Mandatory </a:t>
            </a:r>
            <a:r>
              <a:rPr lang="en-US" sz="5300" dirty="0" smtClean="0"/>
              <a:t>Reporting </a:t>
            </a:r>
            <a:r>
              <a:rPr lang="en-US" sz="5300" dirty="0"/>
              <a:t>Health Care Spending Accounts </a:t>
            </a:r>
            <a:r>
              <a:rPr lang="en-US" dirty="0"/>
              <a:t/>
            </a:r>
            <a:br>
              <a:rPr lang="en-US" dirty="0"/>
            </a:br>
            <a:endParaRPr lang="en-US" dirty="0"/>
          </a:p>
        </p:txBody>
      </p:sp>
      <p:sp>
        <p:nvSpPr>
          <p:cNvPr id="3" name="Content Placeholder 2"/>
          <p:cNvSpPr>
            <a:spLocks noGrp="1"/>
          </p:cNvSpPr>
          <p:nvPr>
            <p:ph idx="1"/>
          </p:nvPr>
        </p:nvSpPr>
        <p:spPr>
          <a:xfrm>
            <a:off x="269832" y="1759789"/>
            <a:ext cx="8686800" cy="4781688"/>
          </a:xfrm>
        </p:spPr>
        <p:txBody>
          <a:bodyPr/>
          <a:lstStyle/>
          <a:p>
            <a:pPr lvl="1"/>
            <a:r>
              <a:rPr lang="en-US" sz="2000" b="1" dirty="0" smtClean="0"/>
              <a:t>Flexible Spending Accounts </a:t>
            </a:r>
            <a:r>
              <a:rPr lang="en-US" sz="2000" dirty="0" smtClean="0"/>
              <a:t>- </a:t>
            </a:r>
            <a:r>
              <a:rPr lang="en-US" sz="2000" b="1" dirty="0" smtClean="0"/>
              <a:t>NO</a:t>
            </a:r>
          </a:p>
          <a:p>
            <a:pPr lvl="1"/>
            <a:r>
              <a:rPr lang="en-US" sz="2000" b="1" dirty="0" smtClean="0"/>
              <a:t>Health Reimbursement Accounts </a:t>
            </a:r>
            <a:r>
              <a:rPr lang="en-US" sz="2000" dirty="0" smtClean="0"/>
              <a:t>– </a:t>
            </a:r>
            <a:r>
              <a:rPr lang="en-US" sz="2000" b="1" dirty="0" smtClean="0"/>
              <a:t>Maybe</a:t>
            </a:r>
          </a:p>
          <a:p>
            <a:pPr lvl="2"/>
            <a:r>
              <a:rPr lang="en-US" sz="2000" dirty="0" smtClean="0"/>
              <a:t>HRA value $5,000 or greater</a:t>
            </a:r>
          </a:p>
          <a:p>
            <a:pPr lvl="2"/>
            <a:r>
              <a:rPr lang="en-US" sz="2000" dirty="0" smtClean="0"/>
              <a:t>Your HRA Administrator should handle reporting </a:t>
            </a:r>
            <a:r>
              <a:rPr lang="en-US" sz="2000" dirty="0"/>
              <a:t>if </a:t>
            </a:r>
            <a:r>
              <a:rPr lang="en-US" sz="2000" dirty="0" smtClean="0"/>
              <a:t>required</a:t>
            </a:r>
          </a:p>
          <a:p>
            <a:pPr lvl="1" algn="just"/>
            <a:r>
              <a:rPr lang="en-US" sz="2000" b="1" dirty="0" smtClean="0"/>
              <a:t>Health </a:t>
            </a:r>
            <a:r>
              <a:rPr lang="en-US" sz="2000" b="1" dirty="0"/>
              <a:t>Savings Accounts </a:t>
            </a:r>
            <a:r>
              <a:rPr lang="en-US" sz="2000" dirty="0" smtClean="0"/>
              <a:t>– </a:t>
            </a:r>
            <a:r>
              <a:rPr lang="en-US" sz="2000" b="1" dirty="0" smtClean="0"/>
              <a:t>NO.  </a:t>
            </a:r>
            <a:r>
              <a:rPr lang="en-US" sz="2000" dirty="0" smtClean="0"/>
              <a:t>However, best practice is for ER to inform employees ages 60 and over that enrollment in any part of Medicare will make them ineligible to contribute (or for the employer to contribute) to an HSA.  All funds currently in the HSA, however, remain with the employee to use for qualified medical expenses. At age 65, HSA distributions become more flexible.</a:t>
            </a:r>
            <a:endParaRPr lang="en-US" sz="2000" dirty="0"/>
          </a:p>
          <a:p>
            <a:pPr lvl="2"/>
            <a:endParaRPr lang="en-US" dirty="0" smtClean="0"/>
          </a:p>
        </p:txBody>
      </p:sp>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1267698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Data Match Requests</a:t>
            </a:r>
            <a:endParaRPr lang="en-US" sz="4800" dirty="0"/>
          </a:p>
        </p:txBody>
      </p:sp>
      <p:sp>
        <p:nvSpPr>
          <p:cNvPr id="3" name="Content Placeholder 2"/>
          <p:cNvSpPr>
            <a:spLocks noGrp="1"/>
          </p:cNvSpPr>
          <p:nvPr>
            <p:ph idx="1"/>
          </p:nvPr>
        </p:nvSpPr>
        <p:spPr>
          <a:xfrm>
            <a:off x="750498" y="1682151"/>
            <a:ext cx="8206134" cy="4985934"/>
          </a:xfrm>
        </p:spPr>
        <p:txBody>
          <a:bodyPr>
            <a:normAutofit/>
          </a:bodyPr>
          <a:lstStyle/>
          <a:p>
            <a:r>
              <a:rPr lang="en-US" dirty="0" smtClean="0"/>
              <a:t>Previously, employers </a:t>
            </a:r>
            <a:r>
              <a:rPr lang="en-US" dirty="0"/>
              <a:t>were required to provide CMS with information regarding health coverage of their Medicare-eligible workers and spouses of Medicare-eligible individuals whenever CMS identified those individuals to the employer. </a:t>
            </a:r>
            <a:endParaRPr lang="en-US" dirty="0" smtClean="0"/>
          </a:p>
          <a:p>
            <a:r>
              <a:rPr lang="en-US" dirty="0" smtClean="0"/>
              <a:t>The Data </a:t>
            </a:r>
            <a:r>
              <a:rPr lang="en-US" dirty="0"/>
              <a:t>Match program has been discontinued. </a:t>
            </a:r>
            <a:endParaRPr lang="en-US" dirty="0" smtClean="0"/>
          </a:p>
          <a:p>
            <a:r>
              <a:rPr lang="en-US" dirty="0" smtClean="0"/>
              <a:t>Although </a:t>
            </a:r>
            <a:r>
              <a:rPr lang="en-US" dirty="0"/>
              <a:t>the </a:t>
            </a:r>
            <a:r>
              <a:rPr lang="en-US" dirty="0" smtClean="0"/>
              <a:t>Data </a:t>
            </a:r>
            <a:r>
              <a:rPr lang="en-US" dirty="0"/>
              <a:t>Match process has been ended, employers </a:t>
            </a:r>
            <a:r>
              <a:rPr lang="en-US" dirty="0" smtClean="0"/>
              <a:t>may voluntarily enter into an </a:t>
            </a:r>
            <a:r>
              <a:rPr lang="en-US" dirty="0"/>
              <a:t>Employer Voluntary Data Sharing Agreement with CMS to exchange </a:t>
            </a:r>
            <a:r>
              <a:rPr lang="en-US" dirty="0" smtClean="0"/>
              <a:t>group health plan and </a:t>
            </a:r>
            <a:r>
              <a:rPr lang="en-US" dirty="0"/>
              <a:t>Medicare entitlement data.  </a:t>
            </a:r>
            <a:r>
              <a:rPr lang="en-US" dirty="0" smtClean="0"/>
              <a:t>For </a:t>
            </a:r>
            <a:r>
              <a:rPr lang="en-US" dirty="0"/>
              <a:t>more information on the VDSA program, see the </a:t>
            </a:r>
            <a:r>
              <a:rPr lang="en-US" b="1" dirty="0">
                <a:hlinkClick r:id="rId3" tooltip="Voluntary Data Sharing Agreement"/>
              </a:rPr>
              <a:t>Voluntary Data Sharing Agreement</a:t>
            </a:r>
            <a:r>
              <a:rPr lang="en-US" dirty="0"/>
              <a:t> page</a:t>
            </a:r>
            <a:r>
              <a:rPr lang="en-US" dirty="0" smtClean="0"/>
              <a:t>.</a:t>
            </a:r>
            <a:endParaRPr lang="en-US" dirty="0"/>
          </a:p>
        </p:txBody>
      </p:sp>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33579187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Part D - Creditable Coverage</a:t>
            </a:r>
            <a:endParaRPr lang="en-US" sz="4800" dirty="0"/>
          </a:p>
        </p:txBody>
      </p:sp>
      <p:sp>
        <p:nvSpPr>
          <p:cNvPr id="3" name="Content Placeholder 2"/>
          <p:cNvSpPr>
            <a:spLocks noGrp="1"/>
          </p:cNvSpPr>
          <p:nvPr>
            <p:ph idx="1"/>
          </p:nvPr>
        </p:nvSpPr>
        <p:spPr/>
        <p:txBody>
          <a:bodyPr>
            <a:normAutofit/>
          </a:bodyPr>
          <a:lstStyle/>
          <a:p>
            <a:r>
              <a:rPr lang="en-US" dirty="0" smtClean="0"/>
              <a:t>Required employer actions</a:t>
            </a:r>
          </a:p>
          <a:p>
            <a:pPr lvl="1"/>
            <a:r>
              <a:rPr lang="en-US" sz="2000" dirty="0" smtClean="0"/>
              <a:t>What is required?</a:t>
            </a:r>
          </a:p>
          <a:p>
            <a:pPr lvl="2"/>
            <a:r>
              <a:rPr lang="en-US" sz="2000" dirty="0" smtClean="0"/>
              <a:t>Verify with VEHI the plan options provide creditable coverage (they are creditable at this time)</a:t>
            </a:r>
          </a:p>
          <a:p>
            <a:pPr lvl="2"/>
            <a:r>
              <a:rPr lang="en-US" sz="2000" dirty="0" smtClean="0"/>
              <a:t>Notice (disclosure) to all </a:t>
            </a:r>
            <a:r>
              <a:rPr lang="en-US" sz="2000" u="sng" dirty="0" smtClean="0"/>
              <a:t>Medicare Eligible Individuals</a:t>
            </a:r>
            <a:r>
              <a:rPr lang="en-US" sz="2000" dirty="0" smtClean="0"/>
              <a:t> (Employees and/or Dependents)</a:t>
            </a:r>
          </a:p>
          <a:p>
            <a:pPr lvl="3"/>
            <a:r>
              <a:rPr lang="en-US" sz="1800" dirty="0" smtClean="0"/>
              <a:t>May send to all employees annually to be sure no one is missed</a:t>
            </a:r>
          </a:p>
          <a:p>
            <a:pPr lvl="2"/>
            <a:r>
              <a:rPr lang="en-US" sz="2000" dirty="0" smtClean="0"/>
              <a:t>Reporting of Creditable Coverage to CMS</a:t>
            </a:r>
          </a:p>
        </p:txBody>
      </p:sp>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3671683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376" y="382385"/>
            <a:ext cx="8117457" cy="1492132"/>
          </a:xfrm>
        </p:spPr>
        <p:txBody>
          <a:bodyPr>
            <a:normAutofit/>
          </a:bodyPr>
          <a:lstStyle/>
          <a:p>
            <a:r>
              <a:rPr lang="en-US" sz="4800" dirty="0" smtClean="0"/>
              <a:t>Part D - Creditable Coverage</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6251431"/>
              </p:ext>
            </p:extLst>
          </p:nvPr>
        </p:nvGraphicFramePr>
        <p:xfrm>
          <a:off x="753289" y="1728704"/>
          <a:ext cx="8131919" cy="4846442"/>
        </p:xfrm>
        <a:graphic>
          <a:graphicData uri="http://schemas.openxmlformats.org/drawingml/2006/table">
            <a:tbl>
              <a:tblPr firstRow="1" bandRow="1">
                <a:tableStyleId>{5C22544A-7EE6-4342-B048-85BDC9FD1C3A}</a:tableStyleId>
              </a:tblPr>
              <a:tblGrid>
                <a:gridCol w="4047472">
                  <a:extLst>
                    <a:ext uri="{9D8B030D-6E8A-4147-A177-3AD203B41FA5}">
                      <a16:colId xmlns="" xmlns:a16="http://schemas.microsoft.com/office/drawing/2014/main" val="20000"/>
                    </a:ext>
                  </a:extLst>
                </a:gridCol>
                <a:gridCol w="4084447">
                  <a:extLst>
                    <a:ext uri="{9D8B030D-6E8A-4147-A177-3AD203B41FA5}">
                      <a16:colId xmlns="" xmlns:a16="http://schemas.microsoft.com/office/drawing/2014/main" val="20001"/>
                    </a:ext>
                  </a:extLst>
                </a:gridCol>
              </a:tblGrid>
              <a:tr h="390919">
                <a:tc gridSpan="2">
                  <a:txBody>
                    <a:bodyPr/>
                    <a:lstStyle/>
                    <a:p>
                      <a:pPr algn="ctr"/>
                      <a:r>
                        <a:rPr lang="en-US" sz="2000" dirty="0" smtClean="0"/>
                        <a:t>Credit Coverage Disclosure</a:t>
                      </a:r>
                      <a:r>
                        <a:rPr lang="en-US" sz="2000" baseline="0" dirty="0" smtClean="0"/>
                        <a:t> and Notice Distribution</a:t>
                      </a:r>
                      <a:endParaRPr lang="en-US" sz="2000" dirty="0"/>
                    </a:p>
                  </a:txBody>
                  <a:tcPr/>
                </a:tc>
                <a:tc hMerge="1">
                  <a:txBody>
                    <a:bodyPr/>
                    <a:lstStyle/>
                    <a:p>
                      <a:endParaRPr lang="en-US" dirty="0"/>
                    </a:p>
                  </a:txBody>
                  <a:tcPr/>
                </a:tc>
                <a:extLst>
                  <a:ext uri="{0D108BD9-81ED-4DB2-BD59-A6C34878D82A}">
                    <a16:rowId xmlns="" xmlns:a16="http://schemas.microsoft.com/office/drawing/2014/main" val="10000"/>
                  </a:ext>
                </a:extLst>
              </a:tr>
              <a:tr h="330777">
                <a:tc>
                  <a:txBody>
                    <a:bodyPr/>
                    <a:lstStyle/>
                    <a:p>
                      <a:pPr algn="ctr"/>
                      <a:r>
                        <a:rPr lang="en-US" sz="1600" b="1" dirty="0" smtClean="0"/>
                        <a:t>Individual</a:t>
                      </a:r>
                      <a:endParaRPr lang="en-US" sz="1600" b="1" dirty="0"/>
                    </a:p>
                  </a:txBody>
                  <a:tcPr/>
                </a:tc>
                <a:tc>
                  <a:txBody>
                    <a:bodyPr/>
                    <a:lstStyle/>
                    <a:p>
                      <a:pPr algn="ctr"/>
                      <a:r>
                        <a:rPr lang="en-US" sz="1600" b="1" dirty="0" smtClean="0"/>
                        <a:t>Report</a:t>
                      </a:r>
                      <a:r>
                        <a:rPr lang="en-US" sz="1600" b="1" baseline="0" dirty="0" smtClean="0"/>
                        <a:t> to CMS</a:t>
                      </a:r>
                      <a:endParaRPr lang="en-US" sz="1600" b="1" dirty="0"/>
                    </a:p>
                  </a:txBody>
                  <a:tcPr/>
                </a:tc>
                <a:extLst>
                  <a:ext uri="{0D108BD9-81ED-4DB2-BD59-A6C34878D82A}">
                    <a16:rowId xmlns="" xmlns:a16="http://schemas.microsoft.com/office/drawing/2014/main" val="10001"/>
                  </a:ext>
                </a:extLst>
              </a:tr>
              <a:tr h="1495474">
                <a:tc>
                  <a:txBody>
                    <a:bodyPr/>
                    <a:lstStyle/>
                    <a:p>
                      <a:r>
                        <a:rPr lang="en-US" sz="1400" b="1" dirty="0" smtClean="0">
                          <a:solidFill>
                            <a:srgbClr val="00B0F0"/>
                          </a:solidFill>
                        </a:rPr>
                        <a:t>Provide prior Medicare Part D annual election period - October 15</a:t>
                      </a:r>
                      <a:r>
                        <a:rPr lang="en-US" sz="1400" b="1" baseline="30000" dirty="0" smtClean="0">
                          <a:solidFill>
                            <a:srgbClr val="00B0F0"/>
                          </a:solidFill>
                        </a:rPr>
                        <a:t>th</a:t>
                      </a:r>
                      <a:r>
                        <a:rPr lang="en-US" sz="1400" b="1" dirty="0" smtClean="0">
                          <a:solidFill>
                            <a:srgbClr val="00B0F0"/>
                          </a:solidFill>
                        </a:rPr>
                        <a:t> </a:t>
                      </a:r>
                      <a:r>
                        <a:rPr lang="en-US" sz="1400" dirty="0" smtClean="0">
                          <a:solidFill>
                            <a:srgbClr val="002060"/>
                          </a:solidFill>
                        </a:rPr>
                        <a:t>(within</a:t>
                      </a:r>
                      <a:r>
                        <a:rPr lang="en-US" sz="1400" baseline="0" dirty="0" smtClean="0">
                          <a:solidFill>
                            <a:srgbClr val="002060"/>
                          </a:solidFill>
                        </a:rPr>
                        <a:t> the past 12 months)*</a:t>
                      </a:r>
                      <a:endParaRPr lang="en-US" sz="1400" dirty="0">
                        <a:solidFill>
                          <a:srgbClr val="002060"/>
                        </a:solidFill>
                      </a:endParaRPr>
                    </a:p>
                  </a:txBody>
                  <a:tcPr/>
                </a:tc>
                <a:tc>
                  <a:txBody>
                    <a:bodyPr/>
                    <a:lstStyle/>
                    <a:p>
                      <a:r>
                        <a:rPr lang="en-US" sz="1400" dirty="0" smtClean="0">
                          <a:solidFill>
                            <a:srgbClr val="FF0000"/>
                          </a:solidFill>
                        </a:rPr>
                        <a:t>Within 60 days after first day of plan year (defined as VEHI renewal timing)</a:t>
                      </a:r>
                    </a:p>
                    <a:p>
                      <a:endParaRPr lang="en-US" sz="1400" b="1" dirty="0" smtClean="0">
                        <a:solidFill>
                          <a:srgbClr val="FF0000"/>
                        </a:solidFill>
                      </a:endParaRPr>
                    </a:p>
                    <a:p>
                      <a:r>
                        <a:rPr lang="en-US" sz="1400" dirty="0" smtClean="0">
                          <a:solidFill>
                            <a:srgbClr val="FF0000"/>
                          </a:solidFill>
                        </a:rPr>
                        <a:t>VEHI  Renewal</a:t>
                      </a:r>
                      <a:r>
                        <a:rPr lang="en-US" sz="1400" baseline="0" dirty="0" smtClean="0">
                          <a:solidFill>
                            <a:srgbClr val="FF0000"/>
                          </a:solidFill>
                        </a:rPr>
                        <a:t> </a:t>
                      </a:r>
                      <a:r>
                        <a:rPr lang="en-US" sz="1400" dirty="0" smtClean="0">
                          <a:solidFill>
                            <a:srgbClr val="FF0000"/>
                          </a:solidFill>
                        </a:rPr>
                        <a:t> is 7/1/17-6/30/18; therefore reporting due August 30, 2017</a:t>
                      </a:r>
                    </a:p>
                  </a:txBody>
                  <a:tcPr/>
                </a:tc>
                <a:extLst>
                  <a:ext uri="{0D108BD9-81ED-4DB2-BD59-A6C34878D82A}">
                    <a16:rowId xmlns="" xmlns:a16="http://schemas.microsoft.com/office/drawing/2014/main" val="10002"/>
                  </a:ext>
                </a:extLst>
              </a:tr>
              <a:tr h="511201">
                <a:tc>
                  <a:txBody>
                    <a:bodyPr/>
                    <a:lstStyle/>
                    <a:p>
                      <a:r>
                        <a:rPr lang="en-US" sz="1400" dirty="0" smtClean="0">
                          <a:solidFill>
                            <a:srgbClr val="002060"/>
                          </a:solidFill>
                        </a:rPr>
                        <a:t>Prior to an individual’s Initial Enrollment Period for Part D*</a:t>
                      </a:r>
                      <a:endParaRPr lang="en-US" sz="1400" dirty="0">
                        <a:solidFill>
                          <a:srgbClr val="002060"/>
                        </a:solidFill>
                      </a:endParaRPr>
                    </a:p>
                  </a:txBody>
                  <a:tcPr/>
                </a:tc>
                <a:tc>
                  <a:txBody>
                    <a:bodyPr/>
                    <a:lstStyle/>
                    <a:p>
                      <a:endParaRPr lang="en-US" sz="1400" dirty="0">
                        <a:solidFill>
                          <a:srgbClr val="002060"/>
                        </a:solidFill>
                      </a:endParaRPr>
                    </a:p>
                  </a:txBody>
                  <a:tcPr/>
                </a:tc>
                <a:extLst>
                  <a:ext uri="{0D108BD9-81ED-4DB2-BD59-A6C34878D82A}">
                    <a16:rowId xmlns="" xmlns:a16="http://schemas.microsoft.com/office/drawing/2014/main" val="10003"/>
                  </a:ext>
                </a:extLst>
              </a:tr>
              <a:tr h="511201">
                <a:tc>
                  <a:txBody>
                    <a:bodyPr/>
                    <a:lstStyle/>
                    <a:p>
                      <a:r>
                        <a:rPr lang="en-US" sz="1400" dirty="0" smtClean="0">
                          <a:solidFill>
                            <a:srgbClr val="002060"/>
                          </a:solidFill>
                        </a:rPr>
                        <a:t>Prior to the effective date of coverage for any Medicare eligible individual that joins the plan*</a:t>
                      </a:r>
                      <a:endParaRPr lang="en-US" sz="1400" dirty="0">
                        <a:solidFill>
                          <a:srgbClr val="002060"/>
                        </a:solidFill>
                      </a:endParaRPr>
                    </a:p>
                  </a:txBody>
                  <a:tcPr/>
                </a:tc>
                <a:tc>
                  <a:txBody>
                    <a:bodyPr/>
                    <a:lstStyle/>
                    <a:p>
                      <a:endParaRPr lang="en-US" sz="1400" dirty="0">
                        <a:solidFill>
                          <a:srgbClr val="002060"/>
                        </a:solidFill>
                      </a:endParaRPr>
                    </a:p>
                  </a:txBody>
                  <a:tcPr/>
                </a:tc>
                <a:extLst>
                  <a:ext uri="{0D108BD9-81ED-4DB2-BD59-A6C34878D82A}">
                    <a16:rowId xmlns="" xmlns:a16="http://schemas.microsoft.com/office/drawing/2014/main" val="10004"/>
                  </a:ext>
                </a:extLst>
              </a:tr>
              <a:tr h="721696">
                <a:tc>
                  <a:txBody>
                    <a:bodyPr/>
                    <a:lstStyle/>
                    <a:p>
                      <a:r>
                        <a:rPr lang="en-US" sz="1400" dirty="0" smtClean="0">
                          <a:solidFill>
                            <a:srgbClr val="002060"/>
                          </a:solidFill>
                        </a:rPr>
                        <a:t>Whenever prescription drug coverage ends or changes so that it is no longer creditable or becomes creditable</a:t>
                      </a:r>
                      <a:endParaRPr lang="en-US" sz="1400" dirty="0">
                        <a:solidFill>
                          <a:srgbClr val="002060"/>
                        </a:solidFill>
                      </a:endParaRPr>
                    </a:p>
                  </a:txBody>
                  <a:tcPr/>
                </a:tc>
                <a:tc>
                  <a:txBody>
                    <a:bodyPr/>
                    <a:lstStyle/>
                    <a:p>
                      <a:r>
                        <a:rPr lang="en-US" sz="1400" dirty="0" smtClean="0">
                          <a:solidFill>
                            <a:srgbClr val="002060"/>
                          </a:solidFill>
                        </a:rPr>
                        <a:t>Within 30 days after termination of prescription drug plan or change in creditable status of prescription</a:t>
                      </a:r>
                      <a:r>
                        <a:rPr lang="en-US" sz="1400" baseline="0" dirty="0" smtClean="0">
                          <a:solidFill>
                            <a:srgbClr val="002060"/>
                          </a:solidFill>
                        </a:rPr>
                        <a:t> drug plan</a:t>
                      </a:r>
                      <a:endParaRPr lang="en-US" sz="1400" dirty="0">
                        <a:solidFill>
                          <a:srgbClr val="002060"/>
                        </a:solidFill>
                      </a:endParaRPr>
                    </a:p>
                  </a:txBody>
                  <a:tcPr/>
                </a:tc>
                <a:extLst>
                  <a:ext uri="{0D108BD9-81ED-4DB2-BD59-A6C34878D82A}">
                    <a16:rowId xmlns="" xmlns:a16="http://schemas.microsoft.com/office/drawing/2014/main" val="10005"/>
                  </a:ext>
                </a:extLst>
              </a:tr>
              <a:tr h="851608">
                <a:tc>
                  <a:txBody>
                    <a:bodyPr/>
                    <a:lstStyle/>
                    <a:p>
                      <a:r>
                        <a:rPr lang="en-US" sz="1400" dirty="0" smtClean="0">
                          <a:solidFill>
                            <a:srgbClr val="002060"/>
                          </a:solidFill>
                        </a:rPr>
                        <a:t>Upon request of the employee (beneficiary)</a:t>
                      </a:r>
                      <a:endParaRPr lang="en-US" sz="1400" dirty="0">
                        <a:solidFill>
                          <a:srgbClr val="002060"/>
                        </a:solidFill>
                      </a:endParaRPr>
                    </a:p>
                  </a:txBody>
                  <a:tcPr/>
                </a:tc>
                <a:tc>
                  <a:txBody>
                    <a:bodyPr/>
                    <a:lstStyle/>
                    <a:p>
                      <a:endParaRPr lang="en-US" sz="1400" dirty="0">
                        <a:solidFill>
                          <a:srgbClr val="002060"/>
                        </a:solidFill>
                      </a:endParaRPr>
                    </a:p>
                  </a:txBody>
                  <a:tcPr/>
                </a:tc>
                <a:extLst>
                  <a:ext uri="{0D108BD9-81ED-4DB2-BD59-A6C34878D82A}">
                    <a16:rowId xmlns=""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24</a:t>
            </a:fld>
            <a:endParaRPr lang="en-US" dirty="0">
              <a:solidFill>
                <a:prstClr val="black">
                  <a:tint val="75000"/>
                </a:prstClr>
              </a:solidFill>
            </a:endParaRPr>
          </a:p>
        </p:txBody>
      </p:sp>
      <p:sp>
        <p:nvSpPr>
          <p:cNvPr id="5" name="TextBox 4"/>
          <p:cNvSpPr txBox="1"/>
          <p:nvPr/>
        </p:nvSpPr>
        <p:spPr>
          <a:xfrm>
            <a:off x="1503829" y="6205814"/>
            <a:ext cx="6136342" cy="369332"/>
          </a:xfrm>
          <a:prstGeom prst="rect">
            <a:avLst/>
          </a:prstGeom>
          <a:noFill/>
        </p:spPr>
        <p:txBody>
          <a:bodyPr wrap="square" rtlCol="0">
            <a:spAutoFit/>
          </a:bodyPr>
          <a:lstStyle/>
          <a:p>
            <a:r>
              <a:rPr lang="en-US" sz="1100" b="1" dirty="0" smtClean="0">
                <a:solidFill>
                  <a:srgbClr val="002060"/>
                </a:solidFill>
              </a:rPr>
              <a:t>*</a:t>
            </a:r>
            <a:r>
              <a:rPr lang="en-US" sz="1100" dirty="0" smtClean="0">
                <a:solidFill>
                  <a:srgbClr val="002060"/>
                </a:solidFill>
              </a:rPr>
              <a:t>Disclosure </a:t>
            </a:r>
            <a:r>
              <a:rPr lang="en-US" sz="1100" dirty="0">
                <a:solidFill>
                  <a:srgbClr val="002060"/>
                </a:solidFill>
              </a:rPr>
              <a:t>notice </a:t>
            </a:r>
            <a:r>
              <a:rPr lang="en-US" sz="1100" dirty="0" smtClean="0">
                <a:solidFill>
                  <a:srgbClr val="002060"/>
                </a:solidFill>
              </a:rPr>
              <a:t>may be provided to </a:t>
            </a:r>
            <a:r>
              <a:rPr lang="en-US" sz="1100" dirty="0">
                <a:solidFill>
                  <a:srgbClr val="002060"/>
                </a:solidFill>
              </a:rPr>
              <a:t>all plan </a:t>
            </a:r>
            <a:r>
              <a:rPr lang="en-US" sz="1100" dirty="0" smtClean="0">
                <a:solidFill>
                  <a:srgbClr val="002060"/>
                </a:solidFill>
              </a:rPr>
              <a:t>participants to meet the CMS requirements </a:t>
            </a:r>
            <a:r>
              <a:rPr lang="en-US" dirty="0"/>
              <a:t>	</a:t>
            </a:r>
          </a:p>
        </p:txBody>
      </p:sp>
    </p:spTree>
    <p:extLst>
      <p:ext uri="{BB962C8B-B14F-4D97-AF65-F5344CB8AC3E}">
        <p14:creationId xmlns:p14="http://schemas.microsoft.com/office/powerpoint/2010/main" val="1240947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255" y="382385"/>
            <a:ext cx="8352096" cy="1492132"/>
          </a:xfrm>
        </p:spPr>
        <p:txBody>
          <a:bodyPr>
            <a:normAutofit/>
          </a:bodyPr>
          <a:lstStyle/>
          <a:p>
            <a:r>
              <a:rPr lang="en-US" sz="4800" dirty="0"/>
              <a:t>Part D - Creditable </a:t>
            </a:r>
            <a:r>
              <a:rPr lang="en-US" sz="4800" dirty="0" smtClean="0"/>
              <a:t>Coverage Reporting</a:t>
            </a:r>
            <a:endParaRPr lang="en-US" sz="4800" dirty="0"/>
          </a:p>
        </p:txBody>
      </p:sp>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25</a:t>
            </a:fld>
            <a:endParaRPr lang="en-US" dirty="0">
              <a:solidFill>
                <a:prstClr val="black">
                  <a:tint val="75000"/>
                </a:prstClr>
              </a:solidFill>
            </a:endParaRPr>
          </a:p>
        </p:txBody>
      </p:sp>
      <p:sp>
        <p:nvSpPr>
          <p:cNvPr id="7" name="Date Placeholder 3"/>
          <p:cNvSpPr>
            <a:spLocks noGrp="1"/>
          </p:cNvSpPr>
          <p:nvPr>
            <p:ph type="dt" sz="half" idx="10"/>
          </p:nvPr>
        </p:nvSpPr>
        <p:spPr>
          <a:xfrm>
            <a:off x="628650" y="6356351"/>
            <a:ext cx="2057400" cy="365125"/>
          </a:xfrm>
        </p:spPr>
        <p:txBody>
          <a:bodyPr/>
          <a:lstStyle/>
          <a:p>
            <a:r>
              <a:rPr lang="en-US" dirty="0" smtClean="0">
                <a:solidFill>
                  <a:prstClr val="black">
                    <a:tint val="75000"/>
                  </a:prstClr>
                </a:solidFill>
              </a:rPr>
              <a:t>April 2017</a:t>
            </a:r>
            <a:endParaRPr lang="en-US" dirty="0">
              <a:solidFill>
                <a:prstClr val="black">
                  <a:tint val="75000"/>
                </a:prstClr>
              </a:solidFill>
            </a:endParaRPr>
          </a:p>
        </p:txBody>
      </p:sp>
      <p:pic>
        <p:nvPicPr>
          <p:cNvPr id="4" name="Picture 3"/>
          <p:cNvPicPr>
            <a:picLocks noChangeAspect="1"/>
          </p:cNvPicPr>
          <p:nvPr/>
        </p:nvPicPr>
        <p:blipFill>
          <a:blip r:embed="rId3"/>
          <a:stretch>
            <a:fillRect/>
          </a:stretch>
        </p:blipFill>
        <p:spPr>
          <a:xfrm>
            <a:off x="1042071" y="1857782"/>
            <a:ext cx="7441231" cy="5819728"/>
          </a:xfrm>
          <a:prstGeom prst="rect">
            <a:avLst/>
          </a:prstGeom>
        </p:spPr>
      </p:pic>
    </p:spTree>
    <p:extLst>
      <p:ext uri="{BB962C8B-B14F-4D97-AF65-F5344CB8AC3E}">
        <p14:creationId xmlns:p14="http://schemas.microsoft.com/office/powerpoint/2010/main" val="2197934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382385"/>
            <a:ext cx="8074325" cy="1492132"/>
          </a:xfrm>
        </p:spPr>
        <p:txBody>
          <a:bodyPr>
            <a:normAutofit/>
          </a:bodyPr>
          <a:lstStyle/>
          <a:p>
            <a:r>
              <a:rPr lang="en-US" sz="4800" dirty="0"/>
              <a:t>Part D - Creditable </a:t>
            </a:r>
            <a:r>
              <a:rPr lang="en-US" sz="4800" dirty="0" smtClean="0"/>
              <a:t>Coverage Notice</a:t>
            </a:r>
            <a:endParaRPr lang="en-US" sz="4800" dirty="0"/>
          </a:p>
        </p:txBody>
      </p:sp>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26</a:t>
            </a:fld>
            <a:endParaRPr lang="en-US" dirty="0">
              <a:solidFill>
                <a:prstClr val="black">
                  <a:tint val="75000"/>
                </a:prstClr>
              </a:solidFill>
            </a:endParaRPr>
          </a:p>
        </p:txBody>
      </p:sp>
      <p:pic>
        <p:nvPicPr>
          <p:cNvPr id="4" name="Picture 3"/>
          <p:cNvPicPr>
            <a:picLocks noChangeAspect="1"/>
          </p:cNvPicPr>
          <p:nvPr/>
        </p:nvPicPr>
        <p:blipFill>
          <a:blip r:embed="rId3"/>
          <a:stretch>
            <a:fillRect/>
          </a:stretch>
        </p:blipFill>
        <p:spPr>
          <a:xfrm rot="20371321">
            <a:off x="4185659" y="1647955"/>
            <a:ext cx="3657600" cy="4879702"/>
          </a:xfrm>
          <a:prstGeom prst="rect">
            <a:avLst/>
          </a:prstGeom>
        </p:spPr>
      </p:pic>
      <p:sp>
        <p:nvSpPr>
          <p:cNvPr id="3" name="TextBox 2"/>
          <p:cNvSpPr txBox="1"/>
          <p:nvPr/>
        </p:nvSpPr>
        <p:spPr>
          <a:xfrm>
            <a:off x="896085" y="4174787"/>
            <a:ext cx="2307102" cy="1754326"/>
          </a:xfrm>
          <a:prstGeom prst="rect">
            <a:avLst/>
          </a:prstGeom>
          <a:noFill/>
        </p:spPr>
        <p:txBody>
          <a:bodyPr wrap="square" rtlCol="0">
            <a:spAutoFit/>
          </a:bodyPr>
          <a:lstStyle/>
          <a:p>
            <a:pPr algn="ctr"/>
            <a:r>
              <a:rPr lang="en-US" b="1" dirty="0" smtClean="0">
                <a:solidFill>
                  <a:srgbClr val="FF0000"/>
                </a:solidFill>
              </a:rPr>
              <a:t>Use BCBSVT Employer Resource Center to obtain listing of employees who will be turning 65 in upcoming year. </a:t>
            </a:r>
            <a:endParaRPr lang="en-US" b="1" dirty="0">
              <a:solidFill>
                <a:srgbClr val="FF0000"/>
              </a:solidFill>
            </a:endParaRPr>
          </a:p>
        </p:txBody>
      </p:sp>
    </p:spTree>
    <p:extLst>
      <p:ext uri="{BB962C8B-B14F-4D97-AF65-F5344CB8AC3E}">
        <p14:creationId xmlns:p14="http://schemas.microsoft.com/office/powerpoint/2010/main" val="22648185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resources</a:t>
            </a:r>
            <a:endParaRPr lang="en-US" sz="4800" dirty="0"/>
          </a:p>
        </p:txBody>
      </p:sp>
      <p:sp>
        <p:nvSpPr>
          <p:cNvPr id="3" name="Content Placeholder 2"/>
          <p:cNvSpPr>
            <a:spLocks noGrp="1"/>
          </p:cNvSpPr>
          <p:nvPr>
            <p:ph idx="1"/>
          </p:nvPr>
        </p:nvSpPr>
        <p:spPr/>
        <p:txBody>
          <a:bodyPr>
            <a:normAutofit/>
          </a:bodyPr>
          <a:lstStyle/>
          <a:p>
            <a:r>
              <a:rPr lang="en-US" dirty="0" smtClean="0"/>
              <a:t>Medicare: </a:t>
            </a:r>
            <a:r>
              <a:rPr lang="en-US" dirty="0" smtClean="0">
                <a:hlinkClick r:id="rId2"/>
              </a:rPr>
              <a:t>www.medicare.gov</a:t>
            </a:r>
            <a:endParaRPr lang="en-US" dirty="0" smtClean="0"/>
          </a:p>
          <a:p>
            <a:r>
              <a:rPr lang="en-US" dirty="0" smtClean="0"/>
              <a:t>Social Security: </a:t>
            </a:r>
            <a:r>
              <a:rPr lang="en-US" dirty="0" smtClean="0">
                <a:hlinkClick r:id="rId3"/>
              </a:rPr>
              <a:t>www.ssa.gov</a:t>
            </a:r>
            <a:r>
              <a:rPr lang="en-US" dirty="0" smtClean="0"/>
              <a:t>  </a:t>
            </a:r>
          </a:p>
          <a:p>
            <a:r>
              <a:rPr lang="en-US" dirty="0" smtClean="0"/>
              <a:t>Medicare &amp; </a:t>
            </a:r>
            <a:r>
              <a:rPr lang="en-US" dirty="0"/>
              <a:t>You 2017: </a:t>
            </a:r>
            <a:r>
              <a:rPr lang="en-US" dirty="0">
                <a:hlinkClick r:id="rId4"/>
              </a:rPr>
              <a:t>https://</a:t>
            </a:r>
            <a:r>
              <a:rPr lang="en-US" dirty="0" smtClean="0">
                <a:hlinkClick r:id="rId4"/>
              </a:rPr>
              <a:t>www.medicare.gov/pubs/pdf/10050-Medicare-and-You.pdf</a:t>
            </a:r>
            <a:r>
              <a:rPr lang="en-US" dirty="0" smtClean="0"/>
              <a:t>  </a:t>
            </a:r>
            <a:endParaRPr lang="en-US" dirty="0"/>
          </a:p>
        </p:txBody>
      </p:sp>
    </p:spTree>
    <p:extLst>
      <p:ext uri="{BB962C8B-B14F-4D97-AF65-F5344CB8AC3E}">
        <p14:creationId xmlns:p14="http://schemas.microsoft.com/office/powerpoint/2010/main" val="458641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628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Acronyms</a:t>
            </a:r>
            <a:endParaRPr lang="en-US" dirty="0"/>
          </a:p>
        </p:txBody>
      </p:sp>
      <p:sp>
        <p:nvSpPr>
          <p:cNvPr id="9" name="Content Placeholder 8"/>
          <p:cNvSpPr>
            <a:spLocks noGrp="1"/>
          </p:cNvSpPr>
          <p:nvPr>
            <p:ph idx="1"/>
          </p:nvPr>
        </p:nvSpPr>
        <p:spPr>
          <a:xfrm>
            <a:off x="1000664" y="1276709"/>
            <a:ext cx="7933786" cy="4809264"/>
          </a:xfrm>
        </p:spPr>
        <p:txBody>
          <a:bodyPr>
            <a:normAutofit fontScale="92500" lnSpcReduction="20000"/>
          </a:bodyPr>
          <a:lstStyle/>
          <a:p>
            <a:pPr lvl="0"/>
            <a:r>
              <a:rPr lang="en-US" sz="2800" b="1" dirty="0" smtClean="0"/>
              <a:t>CC </a:t>
            </a:r>
            <a:r>
              <a:rPr lang="en-US" sz="2800" dirty="0" smtClean="0"/>
              <a:t>Creditable Coverage (Applies to Medicare Part D)</a:t>
            </a:r>
            <a:endParaRPr lang="en-US" sz="2800" b="1" dirty="0" smtClean="0"/>
          </a:p>
          <a:p>
            <a:pPr lvl="0"/>
            <a:r>
              <a:rPr lang="en-US" sz="2800" b="1" dirty="0" smtClean="0"/>
              <a:t>COBRA</a:t>
            </a:r>
            <a:r>
              <a:rPr lang="en-US" sz="2800" dirty="0" smtClean="0"/>
              <a:t> Consolidated Omnibus Budget Reconciliation Act </a:t>
            </a:r>
          </a:p>
          <a:p>
            <a:pPr lvl="0"/>
            <a:r>
              <a:rPr lang="en-US" sz="2800" b="1" dirty="0"/>
              <a:t>EGHP</a:t>
            </a:r>
            <a:r>
              <a:rPr lang="en-US" sz="2800" dirty="0"/>
              <a:t> Employer Group Health Plan </a:t>
            </a:r>
          </a:p>
          <a:p>
            <a:pPr lvl="0"/>
            <a:r>
              <a:rPr lang="en-US" sz="2800" b="1" dirty="0"/>
              <a:t>ESRD</a:t>
            </a:r>
            <a:r>
              <a:rPr lang="en-US" sz="2800" dirty="0"/>
              <a:t> End-Stage Renal Disease </a:t>
            </a:r>
          </a:p>
          <a:p>
            <a:pPr lvl="0"/>
            <a:r>
              <a:rPr lang="en-US" sz="2800" b="1" dirty="0"/>
              <a:t>GEP</a:t>
            </a:r>
            <a:r>
              <a:rPr lang="en-US" sz="2800" dirty="0"/>
              <a:t> General </a:t>
            </a:r>
            <a:r>
              <a:rPr lang="en-US" sz="2800" dirty="0" smtClean="0"/>
              <a:t>Medicare Enrollment </a:t>
            </a:r>
            <a:r>
              <a:rPr lang="en-US" sz="2800" dirty="0"/>
              <a:t>Period </a:t>
            </a:r>
            <a:endParaRPr lang="en-US" sz="2800" dirty="0" smtClean="0"/>
          </a:p>
          <a:p>
            <a:pPr lvl="0"/>
            <a:r>
              <a:rPr lang="en-US" sz="2800" b="1" dirty="0" smtClean="0"/>
              <a:t>IEP</a:t>
            </a:r>
            <a:r>
              <a:rPr lang="en-US" sz="2800" dirty="0" smtClean="0"/>
              <a:t> </a:t>
            </a:r>
            <a:r>
              <a:rPr lang="en-US" sz="2800" dirty="0"/>
              <a:t>Initial </a:t>
            </a:r>
            <a:r>
              <a:rPr lang="en-US" sz="2800" dirty="0" smtClean="0"/>
              <a:t>Medicare Enrollment </a:t>
            </a:r>
            <a:r>
              <a:rPr lang="en-US" sz="2800" dirty="0"/>
              <a:t>Period </a:t>
            </a:r>
            <a:endParaRPr lang="en-US" sz="2800" dirty="0" smtClean="0"/>
          </a:p>
          <a:p>
            <a:pPr lvl="0"/>
            <a:r>
              <a:rPr lang="en-US" sz="2800" b="1" dirty="0" smtClean="0"/>
              <a:t>OEP</a:t>
            </a:r>
            <a:r>
              <a:rPr lang="en-US" sz="2800" dirty="0" smtClean="0"/>
              <a:t> Medicare Open Enrollment Period </a:t>
            </a:r>
          </a:p>
          <a:p>
            <a:pPr lvl="0"/>
            <a:r>
              <a:rPr lang="en-US" sz="2800" b="1" dirty="0" smtClean="0"/>
              <a:t>PDP</a:t>
            </a:r>
            <a:r>
              <a:rPr lang="en-US" sz="2800" dirty="0" smtClean="0"/>
              <a:t> Medicare Prescription </a:t>
            </a:r>
            <a:r>
              <a:rPr lang="en-US" sz="2800" dirty="0"/>
              <a:t>Drug Plan </a:t>
            </a:r>
          </a:p>
          <a:p>
            <a:pPr lvl="0"/>
            <a:r>
              <a:rPr lang="en-US" sz="2800" b="1" dirty="0"/>
              <a:t>SEP</a:t>
            </a:r>
            <a:r>
              <a:rPr lang="en-US" sz="2800" dirty="0"/>
              <a:t> </a:t>
            </a:r>
            <a:r>
              <a:rPr lang="en-US" sz="2800" dirty="0" smtClean="0"/>
              <a:t>Medicare Special </a:t>
            </a:r>
            <a:r>
              <a:rPr lang="en-US" sz="2800" dirty="0"/>
              <a:t>Enrollment Period </a:t>
            </a:r>
          </a:p>
        </p:txBody>
      </p:sp>
      <p:sp>
        <p:nvSpPr>
          <p:cNvPr id="6" name="Slide Number Placeholder 5"/>
          <p:cNvSpPr>
            <a:spLocks noGrp="1"/>
          </p:cNvSpPr>
          <p:nvPr>
            <p:ph type="sldNum" sz="quarter" idx="12"/>
          </p:nvPr>
        </p:nvSpPr>
        <p:spPr/>
        <p:txBody>
          <a:bodyPr/>
          <a:lstStyle/>
          <a:p>
            <a:fld id="{D3B75908-2BC4-4CCC-BE4B-63652A0FD379}" type="slidenum">
              <a:rPr lang="en-US" smtClean="0"/>
              <a:pPr/>
              <a:t>3</a:t>
            </a:fld>
            <a:endParaRPr lang="en-US" dirty="0"/>
          </a:p>
        </p:txBody>
      </p:sp>
    </p:spTree>
    <p:extLst>
      <p:ext uri="{BB962C8B-B14F-4D97-AF65-F5344CB8AC3E}">
        <p14:creationId xmlns:p14="http://schemas.microsoft.com/office/powerpoint/2010/main" val="814370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Medicare?</a:t>
            </a:r>
            <a:endParaRPr lang="en-US" dirty="0"/>
          </a:p>
        </p:txBody>
      </p:sp>
      <p:sp>
        <p:nvSpPr>
          <p:cNvPr id="3" name="Content Placeholder 2"/>
          <p:cNvSpPr>
            <a:spLocks noGrp="1"/>
          </p:cNvSpPr>
          <p:nvPr>
            <p:ph idx="1"/>
          </p:nvPr>
        </p:nvSpPr>
        <p:spPr>
          <a:xfrm>
            <a:off x="681487" y="1143500"/>
            <a:ext cx="8176762" cy="5029200"/>
          </a:xfrm>
        </p:spPr>
        <p:txBody>
          <a:bodyPr>
            <a:normAutofit fontScale="92500" lnSpcReduction="20000"/>
          </a:bodyPr>
          <a:lstStyle/>
          <a:p>
            <a:pPr marL="0" indent="0">
              <a:spcBef>
                <a:spcPts val="800"/>
              </a:spcBef>
              <a:buNone/>
            </a:pPr>
            <a:r>
              <a:rPr lang="en-US" sz="4000" dirty="0" smtClean="0"/>
              <a:t>Government Health insurance for people</a:t>
            </a:r>
          </a:p>
          <a:p>
            <a:pPr lvl="1" indent="-292100">
              <a:spcBef>
                <a:spcPts val="800"/>
              </a:spcBef>
            </a:pPr>
            <a:r>
              <a:rPr lang="en-US" sz="4000" dirty="0" smtClean="0"/>
              <a:t>65 and older</a:t>
            </a:r>
          </a:p>
          <a:p>
            <a:pPr lvl="1" indent="-292100">
              <a:spcBef>
                <a:spcPts val="800"/>
              </a:spcBef>
            </a:pPr>
            <a:r>
              <a:rPr lang="en-US" sz="4000" dirty="0" smtClean="0"/>
              <a:t>Under 65 with certain disabilities (Likely to be the spouse or dependent of the active employee)</a:t>
            </a:r>
          </a:p>
          <a:p>
            <a:pPr lvl="1" indent="-292100">
              <a:spcBef>
                <a:spcPts val="800"/>
              </a:spcBef>
            </a:pPr>
            <a:r>
              <a:rPr lang="en-US" sz="4000" dirty="0" smtClean="0"/>
              <a:t>Any age with End-Stage Renal Disease</a:t>
            </a:r>
          </a:p>
        </p:txBody>
      </p:sp>
      <p:sp>
        <p:nvSpPr>
          <p:cNvPr id="15" name="Slide Number Placeholder 14"/>
          <p:cNvSpPr>
            <a:spLocks noGrp="1"/>
          </p:cNvSpPr>
          <p:nvPr>
            <p:ph type="sldNum" sz="quarter" idx="12"/>
          </p:nvPr>
        </p:nvSpPr>
        <p:spPr/>
        <p:txBody>
          <a:bodyPr/>
          <a:lstStyle/>
          <a:p>
            <a:fld id="{D60A6685-DBF6-4C41-A0CC-AA9EA7A85A20}" type="slidenum">
              <a:rPr lang="en-US" smtClean="0"/>
              <a:pPr/>
              <a:t>4</a:t>
            </a:fld>
            <a:endParaRPr lang="en-US" dirty="0"/>
          </a:p>
        </p:txBody>
      </p:sp>
    </p:spTree>
    <p:extLst>
      <p:ext uri="{BB962C8B-B14F-4D97-AF65-F5344CB8AC3E}">
        <p14:creationId xmlns:p14="http://schemas.microsoft.com/office/powerpoint/2010/main" val="704265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520" y="0"/>
            <a:ext cx="7703389" cy="1195754"/>
          </a:xfrm>
        </p:spPr>
        <p:txBody>
          <a:bodyPr>
            <a:normAutofit fontScale="90000"/>
          </a:bodyPr>
          <a:lstStyle/>
          <a:p>
            <a:pPr algn="ctr"/>
            <a:r>
              <a:rPr lang="en-US" dirty="0" smtClean="0"/>
              <a:t>Active Employees and Medicare</a:t>
            </a:r>
            <a:endParaRPr lang="en-US" dirty="0"/>
          </a:p>
        </p:txBody>
      </p:sp>
      <p:sp>
        <p:nvSpPr>
          <p:cNvPr id="3" name="Content Placeholder 2"/>
          <p:cNvSpPr>
            <a:spLocks noGrp="1"/>
          </p:cNvSpPr>
          <p:nvPr>
            <p:ph idx="1"/>
          </p:nvPr>
        </p:nvSpPr>
        <p:spPr>
          <a:xfrm>
            <a:off x="628650" y="1533378"/>
            <a:ext cx="7886700" cy="4643585"/>
          </a:xfrm>
        </p:spPr>
        <p:txBody>
          <a:bodyPr>
            <a:normAutofit/>
          </a:bodyPr>
          <a:lstStyle/>
          <a:p>
            <a:r>
              <a:rPr lang="en-US" sz="2800" dirty="0"/>
              <a:t>Medicare-eligibility does NOT change the employee’s eligibility for employer group health </a:t>
            </a:r>
            <a:r>
              <a:rPr lang="en-US" sz="2800" dirty="0" smtClean="0"/>
              <a:t>coverage. </a:t>
            </a:r>
          </a:p>
          <a:p>
            <a:r>
              <a:rPr lang="en-US" sz="2800" dirty="0" smtClean="0"/>
              <a:t>Employers must continue to offer employer group health coverage to employees who are Medicare eligible and/or enrolled in Medicare under the same terms available to non-Medicare eligible/enrolled employees.</a:t>
            </a:r>
            <a:endParaRPr lang="en-US" sz="2800" dirty="0"/>
          </a:p>
        </p:txBody>
      </p:sp>
      <p:sp>
        <p:nvSpPr>
          <p:cNvPr id="6" name="Slide Number Placeholder 5"/>
          <p:cNvSpPr>
            <a:spLocks noGrp="1"/>
          </p:cNvSpPr>
          <p:nvPr>
            <p:ph type="sldNum" sz="quarter" idx="12"/>
          </p:nvPr>
        </p:nvSpPr>
        <p:spPr/>
        <p:txBody>
          <a:bodyPr/>
          <a:lstStyle/>
          <a:p>
            <a:fld id="{D60A6685-DBF6-4C41-A0CC-AA9EA7A85A20}" type="slidenum">
              <a:rPr lang="en-US" smtClean="0"/>
              <a:t>5</a:t>
            </a:fld>
            <a:endParaRPr lang="en-US" dirty="0"/>
          </a:p>
        </p:txBody>
      </p:sp>
    </p:spTree>
    <p:extLst>
      <p:ext uri="{BB962C8B-B14F-4D97-AF65-F5344CB8AC3E}">
        <p14:creationId xmlns:p14="http://schemas.microsoft.com/office/powerpoint/2010/main" val="62505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4 Parts of Medicare</a:t>
            </a:r>
            <a:endParaRPr lang="en-US" dirty="0"/>
          </a:p>
        </p:txBody>
      </p:sp>
      <p:pic>
        <p:nvPicPr>
          <p:cNvPr id="4" name="Content Placeholder 3" descr="Graphic depicting the 4 parts of Medicare" title="Graphic depicting the 4 parts of Medicar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2137" y="1438595"/>
            <a:ext cx="8407021" cy="4566597"/>
          </a:xfrm>
        </p:spPr>
      </p:pic>
      <p:sp>
        <p:nvSpPr>
          <p:cNvPr id="15" name="Slide Number Placeholder 14"/>
          <p:cNvSpPr>
            <a:spLocks noGrp="1"/>
          </p:cNvSpPr>
          <p:nvPr>
            <p:ph type="sldNum" sz="quarter" idx="12"/>
          </p:nvPr>
        </p:nvSpPr>
        <p:spPr/>
        <p:txBody>
          <a:bodyPr/>
          <a:lstStyle/>
          <a:p>
            <a:fld id="{D60A6685-DBF6-4C41-A0CC-AA9EA7A85A20}" type="slidenum">
              <a:rPr lang="en-US" smtClean="0"/>
              <a:pPr/>
              <a:t>6</a:t>
            </a:fld>
            <a:endParaRPr lang="en-US" dirty="0"/>
          </a:p>
        </p:txBody>
      </p:sp>
    </p:spTree>
    <p:extLst>
      <p:ext uri="{BB962C8B-B14F-4D97-AF65-F5344CB8AC3E}">
        <p14:creationId xmlns:p14="http://schemas.microsoft.com/office/powerpoint/2010/main" val="1370293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sz="7200" dirty="0" smtClean="0"/>
              <a:t>Part A</a:t>
            </a:r>
            <a:br>
              <a:rPr lang="en-US" sz="7200" dirty="0" smtClean="0"/>
            </a:br>
            <a:r>
              <a:rPr lang="en-US" sz="7200" dirty="0" smtClean="0"/>
              <a:t>Hospital Coverage</a:t>
            </a:r>
            <a:endParaRPr lang="en-US" sz="7200"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April 2017</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893457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 in Part A</a:t>
            </a:r>
            <a:endParaRPr lang="en-US" dirty="0"/>
          </a:p>
        </p:txBody>
      </p:sp>
      <p:sp>
        <p:nvSpPr>
          <p:cNvPr id="3" name="Content Placeholder 2"/>
          <p:cNvSpPr>
            <a:spLocks noGrp="1"/>
          </p:cNvSpPr>
          <p:nvPr>
            <p:ph idx="1"/>
          </p:nvPr>
        </p:nvSpPr>
        <p:spPr>
          <a:xfrm>
            <a:off x="819509" y="1111348"/>
            <a:ext cx="8192412" cy="5570805"/>
          </a:xfrm>
        </p:spPr>
        <p:txBody>
          <a:bodyPr>
            <a:normAutofit fontScale="92500" lnSpcReduction="20000"/>
          </a:bodyPr>
          <a:lstStyle/>
          <a:p>
            <a:r>
              <a:rPr lang="en-US" sz="2400" dirty="0" smtClean="0"/>
              <a:t>First enrollment - Initial Enrollment Period (IEP), which lasts 7 months</a:t>
            </a:r>
          </a:p>
          <a:p>
            <a:pPr marL="0" indent="0">
              <a:buNone/>
            </a:pPr>
            <a:endParaRPr lang="en-US" sz="3000" dirty="0" smtClean="0"/>
          </a:p>
          <a:p>
            <a:endParaRPr lang="en-US" sz="3000" dirty="0"/>
          </a:p>
          <a:p>
            <a:endParaRPr lang="en-US" sz="3000" dirty="0" smtClean="0"/>
          </a:p>
          <a:p>
            <a:endParaRPr lang="en-US" sz="2800" dirty="0" smtClean="0"/>
          </a:p>
          <a:p>
            <a:pPr marL="0" indent="0">
              <a:buNone/>
            </a:pPr>
            <a:endParaRPr lang="en-US" sz="500" dirty="0" smtClean="0"/>
          </a:p>
          <a:p>
            <a:r>
              <a:rPr lang="en-US" sz="2400" dirty="0" smtClean="0"/>
              <a:t>Enroll in </a:t>
            </a:r>
            <a:r>
              <a:rPr lang="en-US" sz="2400" u="sng" dirty="0" smtClean="0"/>
              <a:t>premium-free</a:t>
            </a:r>
            <a:r>
              <a:rPr lang="en-US" sz="2400" dirty="0" smtClean="0"/>
              <a:t> Part A anytime after IEP begins (most people eligible for premium-free Part A)</a:t>
            </a:r>
          </a:p>
          <a:p>
            <a:r>
              <a:rPr lang="en-US" sz="2400" dirty="0" smtClean="0"/>
              <a:t>No penalty for late enrollment in premium-free Part A</a:t>
            </a:r>
          </a:p>
          <a:p>
            <a:r>
              <a:rPr lang="en-US" sz="2400" dirty="0" smtClean="0">
                <a:solidFill>
                  <a:srgbClr val="FF0000"/>
                </a:solidFill>
              </a:rPr>
              <a:t>Must be enrolled in Part A if eligible and receiving Social Security Benefits</a:t>
            </a:r>
          </a:p>
          <a:p>
            <a:r>
              <a:rPr lang="en-US" sz="2400" dirty="0" smtClean="0"/>
              <a:t>Enrollment will make employee ineligible for </a:t>
            </a:r>
            <a:r>
              <a:rPr lang="en-US" sz="2400" dirty="0" smtClean="0">
                <a:solidFill>
                  <a:srgbClr val="FF0000"/>
                </a:solidFill>
              </a:rPr>
              <a:t>further contributions </a:t>
            </a:r>
            <a:r>
              <a:rPr lang="en-US" sz="2400" dirty="0" smtClean="0"/>
              <a:t>to an HSA. </a:t>
            </a:r>
          </a:p>
        </p:txBody>
      </p:sp>
      <p:sp>
        <p:nvSpPr>
          <p:cNvPr id="16" name="Slide Number Placeholder 15"/>
          <p:cNvSpPr>
            <a:spLocks noGrp="1"/>
          </p:cNvSpPr>
          <p:nvPr>
            <p:ph type="sldNum" sz="quarter" idx="12"/>
          </p:nvPr>
        </p:nvSpPr>
        <p:spPr>
          <a:xfrm>
            <a:off x="6457950" y="6388435"/>
            <a:ext cx="2057400" cy="365125"/>
          </a:xfrm>
        </p:spPr>
        <p:txBody>
          <a:bodyPr/>
          <a:lstStyle/>
          <a:p>
            <a:fld id="{D60A6685-DBF6-4C41-A0CC-AA9EA7A85A20}" type="slidenum">
              <a:rPr lang="en-US" smtClean="0">
                <a:solidFill>
                  <a:prstClr val="black">
                    <a:tint val="75000"/>
                  </a:prstClr>
                </a:solidFill>
              </a:rPr>
              <a:pPr/>
              <a:t>8</a:t>
            </a:fld>
            <a:endParaRPr lang="en-US"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1323888" y="1757240"/>
            <a:ext cx="6672800" cy="1895594"/>
          </a:xfrm>
          <a:prstGeom prst="rect">
            <a:avLst/>
          </a:prstGeom>
        </p:spPr>
      </p:pic>
    </p:spTree>
    <p:extLst>
      <p:ext uri="{BB962C8B-B14F-4D97-AF65-F5344CB8AC3E}">
        <p14:creationId xmlns:p14="http://schemas.microsoft.com/office/powerpoint/2010/main" val="3081527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sz="7200" dirty="0" smtClean="0"/>
              <a:t>Part B</a:t>
            </a:r>
            <a:br>
              <a:rPr lang="en-US" sz="7200" dirty="0" smtClean="0"/>
            </a:br>
            <a:r>
              <a:rPr lang="en-US" sz="7200" dirty="0" smtClean="0"/>
              <a:t>Medical Coverage</a:t>
            </a:r>
            <a:endParaRPr lang="en-US" sz="7200" dirty="0"/>
          </a:p>
        </p:txBody>
      </p:sp>
      <p:sp>
        <p:nvSpPr>
          <p:cNvPr id="6" name="Slide Number Placeholder 5"/>
          <p:cNvSpPr>
            <a:spLocks noGrp="1"/>
          </p:cNvSpPr>
          <p:nvPr>
            <p:ph type="sldNum" sz="quarter" idx="12"/>
          </p:nvPr>
        </p:nvSpPr>
        <p:spPr/>
        <p:txBody>
          <a:bodyPr/>
          <a:lstStyle/>
          <a:p>
            <a:fld id="{D60A6685-DBF6-4C41-A0CC-AA9EA7A85A20}" type="slidenum">
              <a:rPr lang="en-US" smtClean="0">
                <a:solidFill>
                  <a:prstClr val="black">
                    <a:tint val="75000"/>
                  </a:prstClr>
                </a:solidFill>
              </a:rPr>
              <a:pPr/>
              <a:t>9</a:t>
            </a:fld>
            <a:endParaRPr lang="en-US" dirty="0">
              <a:solidFill>
                <a:prstClr val="black">
                  <a:tint val="75000"/>
                </a:prstClr>
              </a:solidFill>
            </a:endParaRPr>
          </a:p>
        </p:txBody>
      </p:sp>
      <p:sp>
        <p:nvSpPr>
          <p:cNvPr id="9" name="Date Placeholder 3"/>
          <p:cNvSpPr>
            <a:spLocks noGrp="1"/>
          </p:cNvSpPr>
          <p:nvPr>
            <p:ph type="dt" sz="half" idx="10"/>
          </p:nvPr>
        </p:nvSpPr>
        <p:spPr>
          <a:xfrm>
            <a:off x="628650" y="6356351"/>
            <a:ext cx="2057400" cy="365125"/>
          </a:xfrm>
        </p:spPr>
        <p:txBody>
          <a:bodyPr/>
          <a:lstStyle/>
          <a:p>
            <a:r>
              <a:rPr lang="en-US" dirty="0" smtClean="0">
                <a:solidFill>
                  <a:prstClr val="black">
                    <a:tint val="75000"/>
                  </a:prstClr>
                </a:solidFill>
              </a:rPr>
              <a:t>April 2017</a:t>
            </a:r>
            <a:endParaRPr lang="en-US" dirty="0">
              <a:solidFill>
                <a:prstClr val="black">
                  <a:tint val="75000"/>
                </a:prstClr>
              </a:solidFill>
            </a:endParaRPr>
          </a:p>
        </p:txBody>
      </p:sp>
    </p:spTree>
    <p:extLst>
      <p:ext uri="{BB962C8B-B14F-4D97-AF65-F5344CB8AC3E}">
        <p14:creationId xmlns:p14="http://schemas.microsoft.com/office/powerpoint/2010/main" val="32873449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25363</TotalTime>
  <Words>3193</Words>
  <Application>Microsoft Office PowerPoint</Application>
  <PresentationFormat>On-screen Show (4:3)</PresentationFormat>
  <Paragraphs>342</Paragraphs>
  <Slides>28</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Gill Sans MT</vt:lpstr>
      <vt:lpstr>Impact</vt:lpstr>
      <vt:lpstr>Wingdings</vt:lpstr>
      <vt:lpstr>Badge</vt:lpstr>
      <vt:lpstr>Medicare 101 </vt:lpstr>
      <vt:lpstr>Outline</vt:lpstr>
      <vt:lpstr>Acronyms</vt:lpstr>
      <vt:lpstr>What Is Medicare?</vt:lpstr>
      <vt:lpstr>Active Employees and Medicare</vt:lpstr>
      <vt:lpstr>The 4 Parts of Medicare</vt:lpstr>
      <vt:lpstr>Part A Hospital Coverage</vt:lpstr>
      <vt:lpstr>Enrollment in Part A</vt:lpstr>
      <vt:lpstr>Part B Medical Coverage</vt:lpstr>
      <vt:lpstr>Enrollment in Part B</vt:lpstr>
      <vt:lpstr>Part B  Special Enrollment Period (SEP)</vt:lpstr>
      <vt:lpstr>Part B Late Enrollment Penalty </vt:lpstr>
      <vt:lpstr>Part B Late Enrollment Penalty Example</vt:lpstr>
      <vt:lpstr>Part D Prescription Drug Coverage</vt:lpstr>
      <vt:lpstr>What’s Medicare Prescription  Drug Coverage (Part D)?</vt:lpstr>
      <vt:lpstr>Enrollment in Part D</vt:lpstr>
      <vt:lpstr>Special Enrollment Period</vt:lpstr>
      <vt:lpstr>Part D Late Enrollment Penalty</vt:lpstr>
      <vt:lpstr>Group Health Plan Medicare Secondary Payer&amp; Part D Creditable Coverage Responsibilities</vt:lpstr>
      <vt:lpstr>Coordinating-Who Pays First?</vt:lpstr>
      <vt:lpstr>Mandatory Reporting Health Care Spending Accounts  </vt:lpstr>
      <vt:lpstr>Data Match Requests</vt:lpstr>
      <vt:lpstr>Part D - Creditable Coverage</vt:lpstr>
      <vt:lpstr>Part D - Creditable Coverage</vt:lpstr>
      <vt:lpstr>Part D - Creditable Coverage Reporting</vt:lpstr>
      <vt:lpstr>Part D - Creditable Coverage Notice</vt:lpstr>
      <vt:lpstr>resources</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Mackerel!</dc:title>
  <dc:creator>Bobby-Jo Salls</dc:creator>
  <cp:lastModifiedBy>Bobby-Jo Salls</cp:lastModifiedBy>
  <cp:revision>76</cp:revision>
  <cp:lastPrinted>2017-04-06T14:24:32Z</cp:lastPrinted>
  <dcterms:created xsi:type="dcterms:W3CDTF">2017-03-02T20:23:32Z</dcterms:created>
  <dcterms:modified xsi:type="dcterms:W3CDTF">2020-10-23T13:30:01Z</dcterms:modified>
</cp:coreProperties>
</file>